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7D00816-94AB-4A10-8D34-43016FBC7EF9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E96BA1-0F3D-4D28-8DF9-F8C80147B97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648200"/>
            <a:ext cx="6553200" cy="457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By: Martin D. Buck (with a great deal of help from Matt </a:t>
            </a:r>
            <a:r>
              <a:rPr lang="en-US" dirty="0" err="1" smtClean="0"/>
              <a:t>Begue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971800"/>
            <a:ext cx="6629400" cy="155063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Heat Equation on Fractals and other Discrete Domains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01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 Kernel AsymptoticS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We can use the Heat Kernel to approximate the spectral dimension of a fractal</a:t>
                </a:r>
              </a:p>
              <a:p>
                <a:pPr lvl="1"/>
                <a:r>
                  <a:rPr lang="en-US" dirty="0" smtClean="0"/>
                  <a:t>Probability of a closed walk and mean number of visited points governed by this dimension</a:t>
                </a:r>
              </a:p>
              <a:p>
                <a:r>
                  <a:rPr lang="en-US" dirty="0" smtClean="0"/>
                  <a:t>Using the heat kernel: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For small values of t we expect the trace of the heat kernel to grow 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The plot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on a log-log scale should be linear with slope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and provide an estimate of the lower </a:t>
                </a:r>
                <a:r>
                  <a:rPr lang="en-US" dirty="0" smtClean="0"/>
                  <a:t>bound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953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76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Kernel Asymptotics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74" y="1752600"/>
            <a:ext cx="6876852" cy="4373563"/>
          </a:xfrm>
        </p:spPr>
      </p:pic>
    </p:spTree>
    <p:extLst>
      <p:ext uri="{BB962C8B-B14F-4D97-AF65-F5344CB8AC3E}">
        <p14:creationId xmlns:p14="http://schemas.microsoft.com/office/powerpoint/2010/main" val="24473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Kernel Asymptotics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From fitting a line to the linear part of the curve: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=1.430</m:t>
                    </m:r>
                  </m:oMath>
                </a14:m>
                <a:r>
                  <a:rPr lang="en-US" b="0" dirty="0" smtClean="0"/>
                  <a:t> (Octagasket)</a:t>
                </a:r>
                <a:endParaRPr lang="en-US" b="0" dirty="0" smtClean="0"/>
              </a:p>
              <a:p>
                <a:r>
                  <a:rPr lang="en-US" dirty="0" smtClean="0"/>
                  <a:t>This is very close to the upper bound found by Berry, Heilman, and Strichartz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=1.43</m:t>
                    </m:r>
                    <m:r>
                      <a:rPr lang="en-US" b="0" i="1" smtClean="0">
                        <a:latin typeface="Cambria Math"/>
                      </a:rPr>
                      <m:t>876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116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51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smtClean="0"/>
              <a:t>Fractals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Contractions maps and the self-similar identity</a:t>
            </a:r>
            <a:endParaRPr lang="en-US" dirty="0" smtClean="0"/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Graph Laplacian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Heat Equation</a:t>
            </a:r>
            <a:endParaRPr lang="en-US" dirty="0"/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The Cycle </a:t>
            </a:r>
            <a:r>
              <a:rPr lang="en-US" dirty="0"/>
              <a:t>G</a:t>
            </a:r>
            <a:r>
              <a:rPr lang="en-US" dirty="0" smtClean="0"/>
              <a:t>raph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The Spectral </a:t>
            </a:r>
            <a:r>
              <a:rPr lang="en-US" dirty="0"/>
              <a:t>D</a:t>
            </a:r>
            <a:r>
              <a:rPr lang="en-US" dirty="0" smtClean="0"/>
              <a:t>imension of the Octagasket</a:t>
            </a:r>
          </a:p>
        </p:txBody>
      </p:sp>
    </p:spTree>
    <p:extLst>
      <p:ext uri="{BB962C8B-B14F-4D97-AF65-F5344CB8AC3E}">
        <p14:creationId xmlns:p14="http://schemas.microsoft.com/office/powerpoint/2010/main" val="27558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Fractals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Fractals are defined by a sequence of contraction maps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</a:rPr>
                      <m:t>)→(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𝑋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𝑑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Working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with the usual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Given an initial set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/>
                  <a:t> we 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</m:e>
                    </m:nary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0" dirty="0" smtClean="0"/>
                  <a:t> </a:t>
                </a:r>
              </a:p>
              <a:p>
                <a:pPr lvl="1"/>
                <a:r>
                  <a:rPr lang="en-US" dirty="0"/>
                  <a:t>T</a:t>
                </a:r>
                <a:r>
                  <a:rPr lang="en-US" dirty="0" smtClean="0"/>
                  <a:t>hen 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again</a:t>
                </a:r>
                <a:r>
                  <a:rPr lang="en-US" dirty="0"/>
                  <a:t>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</m:e>
                    </m:nary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/>
                  <a:t>A</a:t>
                </a:r>
                <a:r>
                  <a:rPr lang="en-US" dirty="0" smtClean="0"/>
                  <a:t>nd again: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(</m:t>
                        </m:r>
                      </m:e>
                    </m:nary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etc…</a:t>
                </a:r>
              </a:p>
              <a:p>
                <a:pPr lvl="1"/>
                <a:r>
                  <a:rPr lang="en-US" dirty="0" smtClean="0"/>
                  <a:t>In practice we iterate to a 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The </a:t>
                </a:r>
                <a:r>
                  <a:rPr lang="en-US" dirty="0" smtClean="0"/>
                  <a:t>initial vertices and the sequence of contraction maps </a:t>
                </a:r>
                <a:r>
                  <a:rPr lang="en-US" dirty="0"/>
                  <a:t>uniquely </a:t>
                </a:r>
                <a:r>
                  <a:rPr lang="en-US" dirty="0" smtClean="0"/>
                  <a:t>define </a:t>
                </a:r>
                <a:r>
                  <a:rPr lang="en-US" dirty="0"/>
                  <a:t>the </a:t>
                </a:r>
                <a:r>
                  <a:rPr lang="en-US" dirty="0" smtClean="0"/>
                  <a:t>fractal</a:t>
                </a:r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dirty="0" smtClean="0"/>
                  <a:t>Given two points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b="0" dirty="0" smtClean="0"/>
                  <a:t> we 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𝑦</m:t>
                    </m:r>
                  </m:oMath>
                </a14:m>
                <a:r>
                  <a:rPr lang="en-US" b="0" dirty="0" smtClean="0"/>
                  <a:t> if there is an edge between the two points (called neighbors)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b="0" dirty="0" smtClean="0"/>
                  <a:t> denotes the number of neighbors</a:t>
                </a:r>
              </a:p>
              <a:p>
                <a:endParaRPr lang="en-US" b="0" dirty="0" smtClean="0"/>
              </a:p>
              <a:p>
                <a:pPr lvl="1"/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674" r="-1556" b="-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54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Fractals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 famous example is the Sierpinski triangle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</m:t>
                    </m:r>
                    <m:r>
                      <a:rPr lang="en-US" b="0" i="1" smtClean="0">
                        <a:latin typeface="Cambria Math"/>
                      </a:rPr>
                      <m:t>𝑖</m:t>
                    </m:r>
                    <m:r>
                      <a:rPr lang="en-US" b="0" i="1" smtClean="0">
                        <a:latin typeface="Cambria Math"/>
                      </a:rPr>
                      <m:t>=0,1, 2</m:t>
                    </m:r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are the vertices of an equilateral triangle</a:t>
                </a:r>
              </a:p>
              <a:p>
                <a:pPr lvl="1"/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be the original three vertices. Now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is defined</a:t>
                </a:r>
              </a:p>
              <a:p>
                <a:r>
                  <a:rPr lang="en-US" dirty="0"/>
                  <a:t>C</a:t>
                </a:r>
                <a:r>
                  <a:rPr lang="en-US" dirty="0" smtClean="0"/>
                  <a:t>an we find a non-trivial solution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dirty="0" smtClean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𝐾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⋃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𝐾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  <m:r>
                      <a:rPr lang="en-US" b="0" i="0" smtClean="0">
                        <a:latin typeface="Cambria Math"/>
                      </a:rPr>
                      <m:t>?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For the sequence of contraction maps above the Sierpinski triangle is the unique compact set that solves the self-similar identity</a:t>
                </a:r>
              </a:p>
              <a:p>
                <a:pPr lvl="1"/>
                <a:r>
                  <a:rPr lang="en-US" dirty="0" smtClean="0"/>
                  <a:t>Sierpinski triangles:</a:t>
                </a:r>
                <a:endParaRPr lang="en-US" dirty="0"/>
              </a:p>
              <a:p>
                <a:pPr marL="411480" lvl="1" indent="0">
                  <a:buNone/>
                </a:pPr>
                <a:endParaRPr lang="en-US" dirty="0" smtClean="0"/>
              </a:p>
              <a:p>
                <a:pPr lvl="1"/>
                <a:r>
                  <a:rPr lang="en-US" dirty="0" smtClean="0"/>
                  <a:t>We worked with another fractal called the Octagasket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is the set of vertices of an octagon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674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54434"/>
            <a:ext cx="47974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2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</a:t>
            </a:r>
            <a:r>
              <a:rPr lang="en-US" smtClean="0"/>
              <a:t>Graph </a:t>
            </a:r>
            <a:r>
              <a:rPr lang="en-US" dirty="0" smtClean="0"/>
              <a:t>Laplacian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8229600" cy="4724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The heat equation in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-dimensional Euclidian space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-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However we are working on discrete structures and thus need an equivalent of the Laplacian operator</a:t>
                </a:r>
              </a:p>
              <a:p>
                <a:r>
                  <a:rPr lang="en-US" b="1" dirty="0" smtClean="0"/>
                  <a:t>Graph Laplacian</a:t>
                </a:r>
                <a:r>
                  <a:rPr lang="en-US" dirty="0" smtClean="0"/>
                  <a:t>: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𝑛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~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/>
                  <a:t> (for each point/vertex/node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pPr lvl="1"/>
                <a:r>
                  <a:rPr lang="en-US" dirty="0" smtClean="0"/>
                  <a:t>This is a linear equation for each point on the graph. We can thus represent the Graph Laplacian for all points conveniently in a matrix</a:t>
                </a:r>
              </a:p>
              <a:p>
                <a:pPr lvl="1"/>
                <a:r>
                  <a:rPr lang="en-US" dirty="0" smtClean="0"/>
                  <a:t>We worked with the negative graph Laplacian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−1,  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,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𝑖𝑓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0,  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8229600" cy="4724400"/>
              </a:xfrm>
              <a:blipFill rotWithShape="1">
                <a:blip r:embed="rId2"/>
                <a:stretch>
                  <a:fillRect t="-1806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39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Graph Laplacian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eigenvalues and eigenvectors of this matrix are required to solve the heat equation on </a:t>
                </a:r>
                <a:r>
                  <a:rPr lang="en-US" dirty="0"/>
                  <a:t>a</a:t>
                </a:r>
                <a:r>
                  <a:rPr lang="en-US" dirty="0" smtClean="0"/>
                  <a:t> graph</a:t>
                </a:r>
              </a:p>
              <a:p>
                <a:r>
                  <a:rPr lang="en-US" dirty="0" smtClean="0"/>
                  <a:t>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 smtClean="0"/>
                  <a:t> the Laplacian is the second derivative</a:t>
                </a:r>
              </a:p>
              <a:p>
                <a:r>
                  <a:rPr lang="en-US" dirty="0" smtClean="0"/>
                  <a:t>The graph Laplacian is a generalization of the second derivative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+</m:t>
                            </m:r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116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80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Heat Equation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lvl="0">
                  <a:buClr>
                    <a:srgbClr val="93A299"/>
                  </a:buClr>
                </a:pPr>
                <a:r>
                  <a:rPr lang="en-US" dirty="0" smtClean="0">
                    <a:solidFill>
                      <a:srgbClr val="564B3C"/>
                    </a:solidFill>
                  </a:rPr>
                  <a:t>The heat equation in </a:t>
                </a:r>
                <a:r>
                  <a:rPr lang="en-US" i="1" dirty="0">
                    <a:solidFill>
                      <a:srgbClr val="564B3C"/>
                    </a:solidFill>
                  </a:rPr>
                  <a:t>n</a:t>
                </a:r>
                <a:r>
                  <a:rPr lang="en-US" dirty="0">
                    <a:solidFill>
                      <a:srgbClr val="564B3C"/>
                    </a:solidFill>
                  </a:rPr>
                  <a:t>-dimensional Euclidian space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564B3C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64B3C"/>
                            </a:solidFill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rgbClr val="564B3C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64B3C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564B3C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 dirty="0">
                        <a:solidFill>
                          <a:srgbClr val="564B3C"/>
                        </a:solidFill>
                        <a:latin typeface="Cambria Math"/>
                        <a:ea typeface="Cambria Math"/>
                      </a:rPr>
                      <m:t>𝑢</m:t>
                    </m:r>
                    <m:r>
                      <a:rPr lang="en-US" i="1" dirty="0">
                        <a:solidFill>
                          <a:srgbClr val="564B3C"/>
                        </a:solidFill>
                        <a:latin typeface="Cambria Math"/>
                        <a:ea typeface="Cambria Math"/>
                      </a:rPr>
                      <m:t>=0</m:t>
                    </m:r>
                  </m:oMath>
                </a14:m>
                <a:endParaRPr lang="en-US" dirty="0">
                  <a:solidFill>
                    <a:srgbClr val="564B3C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(4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  <a:ea typeface="Cambria Math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/2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−|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𝑥</m:t>
                                        </m:r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sup>
                            </m:sSup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0,    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&lt;0</m:t>
                            </m:r>
                          </m:e>
                        </m:eqArr>
                      </m:e>
                    </m:d>
                    <m:r>
                      <a:rPr lang="en-US" b="0" i="0" smtClean="0">
                        <a:latin typeface="Cambria Math"/>
                      </a:rPr>
                      <m:t>,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t</m:t>
                    </m:r>
                    <m:r>
                      <a:rPr lang="en-US" b="0" i="0" smtClean="0">
                        <a:latin typeface="Cambria Math"/>
                      </a:rPr>
                      <m:t>&gt;0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Called the fundamental solution or the </a:t>
                </a:r>
                <a:r>
                  <a:rPr lang="en-US" b="1" dirty="0" smtClean="0"/>
                  <a:t>heat kernel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𝑑𝑝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𝑑𝑡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</a:t>
                </a:r>
                <a:r>
                  <a:rPr lang="en-US" dirty="0" smtClean="0"/>
                  <a:t>heat kernel is used to solve a general initial value problem: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=0,    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&gt;0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,0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,    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Solution: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)ⅆ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395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7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Heat Equation on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order to solve the same general initial-value problem on a graph we use the eigenvalues and eigenvectors of the graph Laplacian</a:t>
                </a:r>
              </a:p>
              <a:p>
                <a:r>
                  <a:rPr lang="en-US" dirty="0" smtClean="0"/>
                  <a:t>The </a:t>
                </a:r>
                <a:r>
                  <a:rPr lang="en-US" b="1" dirty="0" smtClean="0"/>
                  <a:t>graph heat </a:t>
                </a:r>
                <a:r>
                  <a:rPr lang="en-US" b="1" dirty="0"/>
                  <a:t>k</a:t>
                </a:r>
                <a:r>
                  <a:rPr lang="en-US" b="1" dirty="0" smtClean="0"/>
                  <a:t>ernel</a:t>
                </a:r>
                <a:r>
                  <a:rPr lang="en-US" dirty="0" smtClean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are the eigenvalues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are the eigenvectors of the Laplacian matrix</a:t>
                </a:r>
              </a:p>
              <a:p>
                <a:r>
                  <a:rPr lang="en-US" dirty="0" smtClean="0"/>
                  <a:t>Like in Euclidian space we multiply the heat kernel by the initial data and sum:</a:t>
                </a:r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𝑦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r>
                  <a:rPr lang="en-US" b="0" dirty="0" smtClean="0"/>
                  <a:t>Implemented in MATLAB on a cycle graph</a:t>
                </a:r>
              </a:p>
              <a:p>
                <a:pPr marL="114300" indent="0">
                  <a:buNone/>
                </a:pP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1116" b="-5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2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Heat Equation on a Cycle Graph</a:t>
            </a:r>
            <a:endParaRPr lang="en-US" dirty="0"/>
          </a:p>
        </p:txBody>
      </p:sp>
      <p:pic>
        <p:nvPicPr>
          <p:cNvPr id="4" name="Cyclegrap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638" y="1752600"/>
            <a:ext cx="5546725" cy="4373563"/>
          </a:xfrm>
        </p:spPr>
      </p:pic>
    </p:spTree>
    <p:extLst>
      <p:ext uri="{BB962C8B-B14F-4D97-AF65-F5344CB8AC3E}">
        <p14:creationId xmlns:p14="http://schemas.microsoft.com/office/powerpoint/2010/main" val="21298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1530</TotalTime>
  <Words>1043</Words>
  <Application>Microsoft Office PowerPoint</Application>
  <PresentationFormat>On-screen Show (4:3)</PresentationFormat>
  <Paragraphs>69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Apothecary</vt:lpstr>
      <vt:lpstr>The Heat Equation on Fractals and other Discrete Domains</vt:lpstr>
      <vt:lpstr>Outline</vt:lpstr>
      <vt:lpstr>Introduction to Fractals</vt:lpstr>
      <vt:lpstr>Introduction to Fractals</vt:lpstr>
      <vt:lpstr>The Graph Laplacian</vt:lpstr>
      <vt:lpstr>The Graph Laplacian </vt:lpstr>
      <vt:lpstr>The Heat Equation </vt:lpstr>
      <vt:lpstr>The Heat Equation on Graphs</vt:lpstr>
      <vt:lpstr>The Heat Equation on a Cycle Graph</vt:lpstr>
      <vt:lpstr>Heat Kernel AsymptoticS</vt:lpstr>
      <vt:lpstr>Heat Kernel Asymptotics</vt:lpstr>
      <vt:lpstr>Heat Kernel Asymptotics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Heat Equation on Fractals and other Discrete Domains</dc:title>
  <dc:creator>Martin</dc:creator>
  <cp:lastModifiedBy>Martin</cp:lastModifiedBy>
  <cp:revision>86</cp:revision>
  <dcterms:created xsi:type="dcterms:W3CDTF">2013-11-26T02:13:29Z</dcterms:created>
  <dcterms:modified xsi:type="dcterms:W3CDTF">2013-12-13T00:25:16Z</dcterms:modified>
</cp:coreProperties>
</file>