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71" r:id="rId7"/>
    <p:sldId id="261" r:id="rId8"/>
    <p:sldId id="264" r:id="rId9"/>
    <p:sldId id="263" r:id="rId10"/>
    <p:sldId id="267" r:id="rId11"/>
    <p:sldId id="266" r:id="rId12"/>
    <p:sldId id="269" r:id="rId13"/>
    <p:sldId id="268" r:id="rId14"/>
    <p:sldId id="272" r:id="rId15"/>
    <p:sldId id="276" r:id="rId16"/>
    <p:sldId id="275" r:id="rId17"/>
    <p:sldId id="278" r:id="rId18"/>
    <p:sldId id="274" r:id="rId19"/>
    <p:sldId id="27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64"/>
    <a:srgbClr val="3B3838"/>
    <a:srgbClr val="BDD7EE"/>
    <a:srgbClr val="B19287"/>
    <a:srgbClr val="B39551"/>
    <a:srgbClr val="E9C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>
        <p:scale>
          <a:sx n="87" d="100"/>
          <a:sy n="87" d="100"/>
        </p:scale>
        <p:origin x="6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1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0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5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9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4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8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3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9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9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1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FF3D-4DE4-4960-BF1B-5EAA414D26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0BFA-426C-4CA5-8610-C1C89177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lepfo\Google%20Drive\School\College\Spring%2016\Directed%20Reading%20Program\BasicInversion.ja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lepfo\Google%20Drive\School\College\Spring%2016\Directed%20Reading%20Program\MobiusOnCircle.ja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hyperlink" Target="file:///C:\Users\blepfo\Google%20Drive\School\College\Spring%2016\Directed%20Reading%20Program\MobiusOnCircle.ja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1983" y="1631290"/>
            <a:ext cx="6568920" cy="3147644"/>
          </a:xfrm>
        </p:spPr>
        <p:txBody>
          <a:bodyPr>
            <a:noAutofit/>
          </a:bodyPr>
          <a:lstStyle/>
          <a:p>
            <a:r>
              <a:rPr lang="en-US" sz="7200" b="1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Limit Fractals</a:t>
            </a:r>
            <a:br>
              <a:rPr lang="en-US" sz="7200" b="1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</a:br>
            <a:r>
              <a:rPr lang="en-US" sz="7200" b="1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of</a:t>
            </a:r>
            <a:br>
              <a:rPr lang="en-US" sz="7200" b="1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</a:br>
            <a:r>
              <a:rPr lang="en-US" sz="7200" b="1" dirty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Kleinian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6708" y="5696484"/>
            <a:ext cx="4436510" cy="43946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By Adam Anderson</a:t>
            </a:r>
          </a:p>
        </p:txBody>
      </p:sp>
    </p:spTree>
    <p:extLst>
      <p:ext uri="{BB962C8B-B14F-4D97-AF65-F5344CB8AC3E}">
        <p14:creationId xmlns:p14="http://schemas.microsoft.com/office/powerpoint/2010/main" val="413695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598042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Kleinian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5479"/>
                <a:ext cx="11353800" cy="1621920"/>
              </a:xfrm>
            </p:spPr>
            <p:txBody>
              <a:bodyPr>
                <a:noAutofit/>
              </a:bodyPr>
              <a:lstStyle/>
              <a:p>
                <a:pPr lvl="1">
                  <a:spcAft>
                    <a:spcPts val="1800"/>
                  </a:spcAft>
                </a:pP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Kleinian Group = a discrete subgroup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SL</m:t>
                    </m:r>
                    <m:d>
                      <m:dPr>
                        <m:ctrlPr>
                          <a:rPr lang="en-US" sz="40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40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endParaRPr lang="en-US" sz="40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lvl="1">
                  <a:spcAft>
                    <a:spcPts val="1800"/>
                  </a:spcAft>
                </a:pP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We care about Möbius maps that “pair circles”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5479"/>
                <a:ext cx="11353800" cy="1621920"/>
              </a:xfrm>
              <a:blipFill>
                <a:blip r:embed="rId3"/>
                <a:stretch>
                  <a:fillRect t="-10150"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97000" y="3037399"/>
            <a:ext cx="3116911" cy="3116911"/>
          </a:xfrm>
          <a:prstGeom prst="rect">
            <a:avLst/>
          </a:prstGeom>
          <a:solidFill>
            <a:srgbClr val="14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58263" y="3206614"/>
            <a:ext cx="1285874" cy="12858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B383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675174" y="4432821"/>
            <a:ext cx="953386" cy="326065"/>
          </a:xfrm>
          <a:prstGeom prst="rightArrow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4061" y="3900231"/>
            <a:ext cx="653860" cy="69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55395" y="3037399"/>
            <a:ext cx="3116911" cy="3116911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3850" y="4492488"/>
            <a:ext cx="1285874" cy="1285874"/>
          </a:xfrm>
          <a:prstGeom prst="ellipse">
            <a:avLst/>
          </a:prstGeom>
          <a:solidFill>
            <a:srgbClr val="141464"/>
          </a:solidFill>
          <a:ln>
            <a:solidFill>
              <a:srgbClr val="3B383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66645" y="4063263"/>
            <a:ext cx="653860" cy="69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endParaRPr lang="en-US" sz="48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340742" y="3713131"/>
                <a:ext cx="5641458" cy="16603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400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𝑟𝑠</m:t>
                          </m:r>
                        </m:num>
                        <m:den>
                          <m:d>
                            <m:dPr>
                              <m:ctrlPr>
                                <a:rPr lang="en-US" sz="40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4000" i="0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  <m:r>
                        <a:rPr lang="en-US" sz="400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40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742" y="3713131"/>
                <a:ext cx="5641458" cy="1660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3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/>
      <p:bldP spid="10" grpId="0" animBg="1"/>
      <p:bldP spid="11" grpId="0" animBg="1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598042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Schottky Circles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95061" y="2066965"/>
                <a:ext cx="4179606" cy="201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ⅈ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ⅈ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i="0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/>
                              <m:e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US" sz="2000" i="0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dirty="0">
                                        <a:latin typeface="Cambria Math" panose="02040503050406030204" pitchFamily="18" charset="0"/>
                                      </a:rPr>
                                      <m:t>29</m:t>
                                    </m:r>
                                  </m:num>
                                  <m:den>
                                    <m:r>
                                      <a:rPr lang="en-US" sz="2000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i="0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ⅈ</m:t>
                                </m:r>
                              </m:e>
                              <m:e/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ⅈ</m:t>
                                </m:r>
                              </m:e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061" y="2066965"/>
                <a:ext cx="4179606" cy="2015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2" y="365126"/>
            <a:ext cx="5863563" cy="586356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2066966"/>
            <a:ext cx="5105400" cy="416172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What happens when we combine circle pairing transformations?</a:t>
            </a:r>
          </a:p>
        </p:txBody>
      </p:sp>
    </p:spTree>
    <p:extLst>
      <p:ext uri="{BB962C8B-B14F-4D97-AF65-F5344CB8AC3E}">
        <p14:creationId xmlns:p14="http://schemas.microsoft.com/office/powerpoint/2010/main" val="5744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598042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Schottky Circles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80246" y="2190386"/>
                <a:ext cx="3354252" cy="221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3200" i="0" dirty="0">
                                    <a:latin typeface="Cambria Math" panose="02040503050406030204" pitchFamily="18" charset="0"/>
                                  </a:rPr>
                                  <m:t>ⅈ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0" dirty="0">
                                        <a:latin typeface="Cambria Math" panose="02040503050406030204" pitchFamily="18" charset="0"/>
                                      </a:rPr>
                                      <m:t>ⅈ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US" sz="320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3200" i="0" dirty="0">
                                    <a:latin typeface="Cambria Math" panose="02040503050406030204" pitchFamily="18" charset="0"/>
                                  </a:rPr>
                                  <m:t>ⅈ</m:t>
                                </m:r>
                              </m:e>
                              <m:e>
                                <m:r>
                                  <a:rPr lang="en-US" sz="3200" i="0" dirty="0">
                                    <a:latin typeface="Cambria Math" panose="02040503050406030204" pitchFamily="18" charset="0"/>
                                  </a:rPr>
                                  <m:t>−3ⅈ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0" dirty="0">
                                    <a:latin typeface="Cambria Math" panose="02040503050406030204" pitchFamily="18" charset="0"/>
                                  </a:rPr>
                                  <m:t>−ⅈ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246" y="2190386"/>
                <a:ext cx="3354252" cy="2213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717800"/>
            <a:ext cx="5105400" cy="193184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Now, let’s pair tangent circles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1" y="365126"/>
            <a:ext cx="5863563" cy="58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598042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Schottky Circles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95239" y="1944165"/>
                <a:ext cx="3134128" cy="2705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3200" i="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239" y="1944165"/>
                <a:ext cx="3134128" cy="2705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2" y="365126"/>
            <a:ext cx="5863563" cy="586356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527300"/>
            <a:ext cx="5105400" cy="370139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Let’s make all the image circles tangent too!</a:t>
            </a:r>
          </a:p>
        </p:txBody>
      </p:sp>
    </p:spTree>
    <p:extLst>
      <p:ext uri="{BB962C8B-B14F-4D97-AF65-F5344CB8AC3E}">
        <p14:creationId xmlns:p14="http://schemas.microsoft.com/office/powerpoint/2010/main" val="4058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598042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Limit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479"/>
            <a:ext cx="10515600" cy="1185954"/>
          </a:xfrm>
        </p:spPr>
        <p:txBody>
          <a:bodyPr>
            <a:noAutofit/>
          </a:bodyPr>
          <a:lstStyle/>
          <a:p>
            <a:pPr lvl="1">
              <a:spcAft>
                <a:spcPts val="18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Now, all we care about are the points we get after applying the transformations infinitely many times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Microsoft YaHei U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99" y="2601433"/>
            <a:ext cx="3771495" cy="377149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202865" y="4268205"/>
            <a:ext cx="2183218" cy="326065"/>
          </a:xfrm>
          <a:prstGeom prst="rightArrow">
            <a:avLst/>
          </a:prstGeom>
          <a:solidFill>
            <a:srgbClr val="1414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82" y="2601432"/>
            <a:ext cx="3771495" cy="37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25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-239697" y="6360338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37" y="1974685"/>
            <a:ext cx="3227833" cy="3227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34" y="1894392"/>
            <a:ext cx="3439364" cy="3439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23" y="1561056"/>
            <a:ext cx="4106036" cy="4106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56" y="1355966"/>
            <a:ext cx="4530356" cy="45303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39" y="1114581"/>
            <a:ext cx="4948039" cy="4948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67" y="958290"/>
            <a:ext cx="5223053" cy="522305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598042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Limit Sets</a:t>
            </a:r>
          </a:p>
        </p:txBody>
      </p:sp>
    </p:spTree>
    <p:extLst>
      <p:ext uri="{BB962C8B-B14F-4D97-AF65-F5344CB8AC3E}">
        <p14:creationId xmlns:p14="http://schemas.microsoft.com/office/powerpoint/2010/main" val="36134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6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479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Transformations</a:t>
            </a:r>
          </a:p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Mobius Maps</a:t>
            </a:r>
          </a:p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Kleinian Groups</a:t>
            </a:r>
          </a:p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Schottky Circles</a:t>
            </a:r>
          </a:p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Limit Sets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51" y="233451"/>
            <a:ext cx="3014368" cy="30143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8" y="3415874"/>
            <a:ext cx="3014341" cy="3014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61" y="1441059"/>
            <a:ext cx="3774643" cy="37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287392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479"/>
            <a:ext cx="5877154" cy="43513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Mentor: J-P Burelle</a:t>
            </a:r>
          </a:p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Textbook: Indra’s Pearls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20" y="86162"/>
            <a:ext cx="4787976" cy="6368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42" y="2889504"/>
            <a:ext cx="3564960" cy="35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49540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5479"/>
                <a:ext cx="9929037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Consider transformations of the complex plane: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Translation: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40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40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0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Rotation and Scaling: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40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40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𝑎𝑧</m:t>
                    </m:r>
                  </m:oMath>
                </a14:m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Inversion: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sz="40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4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marL="457200" lvl="1" indent="0">
                  <a:buNone/>
                </a:pPr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5479"/>
                <a:ext cx="9929037" cy="4351338"/>
              </a:xfrm>
              <a:blipFill>
                <a:blip r:embed="rId3"/>
                <a:stretch>
                  <a:fillRect l="-1966" t="-3782" r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73878" y="2329756"/>
            <a:ext cx="338115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Shift the origin</a:t>
            </a:r>
          </a:p>
          <a:p>
            <a:endParaRPr lang="en-US" sz="28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Microsoft YaHei UI" panose="020B0503020204020204" pitchFamily="34" charset="-122"/>
            </a:endParaRPr>
          </a:p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Rotate and scale the plane</a:t>
            </a:r>
          </a:p>
          <a:p>
            <a:endParaRPr lang="en-US" sz="3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Microsoft YaHei UI" panose="020B0503020204020204" pitchFamily="34" charset="-122"/>
            </a:endParaRPr>
          </a:p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Switch the origin and infinity</a:t>
            </a:r>
            <a:endParaRPr lang="en-US" sz="3600" dirty="0"/>
          </a:p>
        </p:txBody>
      </p:sp>
      <p:sp>
        <p:nvSpPr>
          <p:cNvPr id="15" name="Right Arrow 14"/>
          <p:cNvSpPr/>
          <p:nvPr/>
        </p:nvSpPr>
        <p:spPr>
          <a:xfrm>
            <a:off x="6790660" y="2480929"/>
            <a:ext cx="2183218" cy="326065"/>
          </a:xfrm>
          <a:prstGeom prst="rightArrow">
            <a:avLst/>
          </a:prstGeom>
          <a:solidFill>
            <a:srgbClr val="1414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020492" y="3464254"/>
            <a:ext cx="953386" cy="326065"/>
          </a:xfrm>
          <a:prstGeom prst="rightArrow">
            <a:avLst/>
          </a:prstGeom>
          <a:solidFill>
            <a:srgbClr val="1414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386277" y="4658644"/>
            <a:ext cx="3502542" cy="326065"/>
          </a:xfrm>
          <a:prstGeom prst="rightArrow">
            <a:avLst/>
          </a:prstGeom>
          <a:solidFill>
            <a:srgbClr val="1414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31553" y="2329578"/>
                <a:ext cx="5388078" cy="1265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  <a:hlinkClick r:id="rId3" action="ppaction://program"/>
                  </a:rPr>
                  <a:t>Inversion</a:t>
                </a:r>
                <a:r>
                  <a:rPr lang="en-US" sz="54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sz="5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5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553" y="2329578"/>
                <a:ext cx="5388078" cy="1265731"/>
              </a:xfrm>
              <a:prstGeom prst="rect">
                <a:avLst/>
              </a:prstGeom>
              <a:blipFill>
                <a:blip r:embed="rId4"/>
                <a:stretch>
                  <a:fillRect l="-6109" b="-16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8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385930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Möbius 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5478"/>
                <a:ext cx="10888066" cy="4978233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36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What if we want to combine these transformations?</a:t>
                </a:r>
              </a:p>
              <a:p>
                <a:pPr lvl="1"/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marL="457200" lvl="1" indent="0">
                  <a:buNone/>
                </a:pPr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lvl="1"/>
                <a:r>
                  <a:rPr lang="en-US" sz="36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Möbius maps allow us to move infinity and the origin to wherever we want!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6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i="1" dirty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600" i="1" dirty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 dirty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600" i="1" dirty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lvl="1"/>
                <a:r>
                  <a:rPr lang="en-US" sz="36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Matrix notation is useful 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sz="3600" b="0" i="1" dirty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3600" b="0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MN</m:t>
                    </m:r>
                    <m:r>
                      <a:rPr lang="en-US" sz="3600" b="0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6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 </a:t>
                </a:r>
              </a:p>
              <a:p>
                <a:pPr marL="457200" lvl="1" indent="0">
                  <a:buNone/>
                </a:pPr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5478"/>
                <a:ext cx="10888066" cy="4978233"/>
              </a:xfrm>
              <a:blipFill>
                <a:blip r:embed="rId3"/>
                <a:stretch>
                  <a:fillRect t="-2815" r="-2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18590" y="1848106"/>
                <a:ext cx="3554819" cy="1271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4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𝑎𝑧</m:t>
                          </m:r>
                          <m:r>
                            <a:rPr lang="en-US" sz="40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𝑐𝑧</m:t>
                          </m:r>
                          <m:r>
                            <a:rPr lang="en-US" sz="40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590" y="1848106"/>
                <a:ext cx="3554819" cy="1271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program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14" y="101067"/>
            <a:ext cx="6657078" cy="66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385930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Möbius 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6352" y="4359342"/>
                <a:ext cx="3942560" cy="1786270"/>
              </a:xfrm>
            </p:spPr>
            <p:txBody>
              <a:bodyPr>
                <a:no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3600" i="1" dirty="0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dirty="0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3600" i="1" dirty="0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600" i="0" dirty="0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sz="3600" i="0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0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−0.1ⅈ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3600" i="1" dirty="0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i="0" dirty="0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3600" i="1" dirty="0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600" i="0" dirty="0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6352" y="4359342"/>
                <a:ext cx="3942560" cy="1786270"/>
              </a:xfrm>
              <a:blipFill>
                <a:blip r:embed="rId3"/>
                <a:stretch>
                  <a:fillRect t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hlinkClick r:id="rId4" action="ppaction://program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6" y="2502196"/>
            <a:ext cx="3885431" cy="3885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16" y="188178"/>
            <a:ext cx="3942560" cy="3942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91262" y="1409871"/>
                <a:ext cx="3982781" cy="1028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1−5ⅈ</m:t>
                                </m:r>
                              </m:e>
                              <m:e>
                                <m:r>
                                  <a:rPr lang="en-US" sz="3600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1+ⅈ</m:t>
                                </m:r>
                              </m:e>
                              <m:e>
                                <m:r>
                                  <a:rPr lang="en-US" sz="3600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1−5ⅈ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62" y="1409871"/>
                <a:ext cx="3982781" cy="10285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6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385930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Möbius 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5478"/>
                <a:ext cx="10515600" cy="4978233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Important Properties:</a:t>
                </a:r>
              </a:p>
              <a:p>
                <a:pPr lvl="2"/>
                <a:r>
                  <a:rPr lang="en-US" sz="36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Circles are invariant under Möbius maps</a:t>
                </a:r>
              </a:p>
              <a:p>
                <a:pPr marL="1371600" lvl="3" indent="0">
                  <a:buNone/>
                </a:pPr>
                <a:r>
                  <a:rPr lang="en-US" sz="32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(Circles stay circles)</a:t>
                </a:r>
              </a:p>
              <a:p>
                <a:pPr marL="1371600" lvl="3" indent="0">
                  <a:buNone/>
                </a:pPr>
                <a:endParaRPr lang="en-US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lvl="2"/>
                <a:r>
                  <a:rPr lang="en-US" sz="36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If we multiply every entry by a constant, it’s the same transformation.</a:t>
                </a:r>
              </a:p>
              <a:p>
                <a:pPr marL="914400" lvl="2" indent="0">
                  <a:buNone/>
                </a:pPr>
                <a:endParaRPr lang="en-US" sz="18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i="1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600" i="1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600" i="1" dirty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𝑘𝑎𝑧</m:t>
                          </m:r>
                          <m:r>
                            <a:rPr lang="en-US" sz="3600" i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𝑘𝑏</m:t>
                          </m:r>
                        </m:num>
                        <m:den>
                          <m: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𝑘𝑐𝑧</m:t>
                          </m:r>
                          <m:r>
                            <a:rPr lang="en-US" sz="3600" i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𝑘𝑑</m:t>
                          </m:r>
                        </m:den>
                      </m:f>
                      <m:r>
                        <a:rPr lang="en-US" sz="360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360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𝑎𝑧</m:t>
                              </m:r>
                              <m:r>
                                <a:rPr lang="en-US" sz="3600" i="0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sz="36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360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𝑐𝑧</m:t>
                              </m:r>
                              <m:r>
                                <a:rPr lang="en-US" sz="3600" i="0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den>
                      </m:f>
                      <m:r>
                        <a:rPr lang="en-US" sz="36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𝑎𝑧</m:t>
                          </m:r>
                          <m:r>
                            <a:rPr lang="en-US" sz="3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𝑐𝑧</m:t>
                          </m:r>
                          <m:r>
                            <a:rPr lang="en-US" sz="3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marL="457200" lvl="1" indent="0">
                  <a:buNone/>
                </a:pP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	</a:t>
                </a:r>
              </a:p>
              <a:p>
                <a:pPr marL="457200" lvl="1" indent="0">
                  <a:buNone/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5478"/>
                <a:ext cx="10515600" cy="4978233"/>
              </a:xfrm>
              <a:blipFill>
                <a:blip r:embed="rId3"/>
                <a:stretch>
                  <a:fillRect t="-3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598042" cy="846986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Microsoft YaHei UI" panose="020B0503020204020204" pitchFamily="34" charset="-122"/>
              </a:rPr>
              <a:t>Kleinian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5478"/>
                <a:ext cx="10515600" cy="4978233"/>
              </a:xfrm>
            </p:spPr>
            <p:txBody>
              <a:bodyPr>
                <a:noAutofit/>
              </a:bodyPr>
              <a:lstStyle/>
              <a:p>
                <a:pPr lvl="1">
                  <a:spcAft>
                    <a:spcPts val="1800"/>
                  </a:spcAft>
                </a:pP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Determinant of 2x2 matrix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b="0" i="0" dirty="0">
                  <a:solidFill>
                    <a:schemeClr val="bg2">
                      <a:lumMod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0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 dirty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4000" i="1" dirty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dirty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4000" i="1" dirty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40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0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US" sz="40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lvl="1">
                  <a:spcAft>
                    <a:spcPts val="1800"/>
                  </a:spcAft>
                </a:pP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Matrices up to scale form a group:</a:t>
                </a:r>
              </a:p>
              <a:p>
                <a:pPr marL="457200" lvl="1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480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SL</m:t>
                      </m:r>
                      <m:d>
                        <m:dPr>
                          <m:ctrlPr>
                            <a:rPr lang="en-US" sz="48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4800" i="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marL="457200" lvl="1" indent="0">
                  <a:spcAft>
                    <a:spcPts val="1800"/>
                  </a:spcAft>
                  <a:buNone/>
                </a:pPr>
                <a:r>
                  <a:rPr lang="en-US" sz="3600" dirty="0">
                    <a:solidFill>
                      <a:schemeClr val="bg2">
                        <a:lumMod val="25000"/>
                      </a:schemeClr>
                    </a:solidFill>
                    <a:latin typeface="Garamond" panose="02020404030301010803" pitchFamily="18" charset="0"/>
                    <a:ea typeface="Microsoft YaHei UI" panose="020B0503020204020204" pitchFamily="34" charset="-122"/>
                  </a:rPr>
                  <a:t>We can normalize any matrix to have determinant 1 by dividing each entry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rad>
                  </m:oMath>
                </a14:m>
                <a:endParaRPr lang="en-US" sz="32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  <a:p>
                <a:pPr marL="457200" lvl="1" indent="0">
                  <a:buNone/>
                </a:pPr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Garamond" panose="02020404030301010803" pitchFamily="18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5478"/>
                <a:ext cx="10515600" cy="4978233"/>
              </a:xfrm>
              <a:blipFill>
                <a:blip r:embed="rId3"/>
                <a:stretch>
                  <a:fillRect t="-3305" r="-928" b="-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-239697" y="6587109"/>
            <a:ext cx="12730578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3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196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Microsoft YaHei UI</vt:lpstr>
      <vt:lpstr>Arial</vt:lpstr>
      <vt:lpstr>Calibri</vt:lpstr>
      <vt:lpstr>Calibri Light</vt:lpstr>
      <vt:lpstr>Cambria Math</vt:lpstr>
      <vt:lpstr>Garamond</vt:lpstr>
      <vt:lpstr>Office Theme</vt:lpstr>
      <vt:lpstr>Limit Fractals of Kleinian Groups</vt:lpstr>
      <vt:lpstr>Agenda</vt:lpstr>
      <vt:lpstr>Transformations</vt:lpstr>
      <vt:lpstr>PowerPoint Presentation</vt:lpstr>
      <vt:lpstr>Möbius Maps</vt:lpstr>
      <vt:lpstr>PowerPoint Presentation</vt:lpstr>
      <vt:lpstr>Möbius Maps</vt:lpstr>
      <vt:lpstr>Möbius Maps</vt:lpstr>
      <vt:lpstr>Kleinian Groups</vt:lpstr>
      <vt:lpstr>Kleinian Groups</vt:lpstr>
      <vt:lpstr>Schottky Circles</vt:lpstr>
      <vt:lpstr>Schottky Circles</vt:lpstr>
      <vt:lpstr>Schottky Circles</vt:lpstr>
      <vt:lpstr>Limit Sets</vt:lpstr>
      <vt:lpstr>Limit Sets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 Fractals of Kleinian Groups</dc:title>
  <dc:creator>Adam Anderson</dc:creator>
  <cp:lastModifiedBy>Adam Anderson</cp:lastModifiedBy>
  <cp:revision>60</cp:revision>
  <dcterms:created xsi:type="dcterms:W3CDTF">2016-04-26T02:02:43Z</dcterms:created>
  <dcterms:modified xsi:type="dcterms:W3CDTF">2016-05-04T18:19:54Z</dcterms:modified>
</cp:coreProperties>
</file>