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73" r:id="rId5"/>
    <p:sldId id="272" r:id="rId6"/>
    <p:sldId id="268" r:id="rId7"/>
    <p:sldId id="267" r:id="rId8"/>
    <p:sldId id="27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 autoAdjust="0"/>
    <p:restoredTop sz="94701" autoAdjust="0"/>
  </p:normalViewPr>
  <p:slideViewPr>
    <p:cSldViewPr snapToGrid="0" snapToObjects="1">
      <p:cViewPr varScale="1">
        <p:scale>
          <a:sx n="98" d="100"/>
          <a:sy n="98" d="100"/>
        </p:scale>
        <p:origin x="-138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9/5/15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9/5/15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7D290233-0DD1-4A80-BB1E-9ADC3556DBB6}" type="datetimeFigureOut">
              <a:rPr lang="en-US" smtClean="0"/>
              <a:t>9/5/15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jpeg"/><Relationship Id="rId3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DRP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Carl Gauss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“Mathematics is the queen of sciences”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“Number Theory is the queen of mathematics”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Content Placeholder 6" descr="gaussPortrait.jpg"/>
          <p:cNvPicPr>
            <a:picLocks noGrp="1" noChangeAspect="1"/>
          </p:cNvPicPr>
          <p:nvPr>
            <p:ph sz="quarter" idx="4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" r="-259"/>
          <a:stretch/>
        </p:blipFill>
        <p:spPr>
          <a:xfrm>
            <a:off x="4945539" y="1825594"/>
            <a:ext cx="3299936" cy="4249770"/>
          </a:xfrm>
        </p:spPr>
      </p:pic>
    </p:spTree>
    <p:extLst>
      <p:ext uri="{BB962C8B-B14F-4D97-AF65-F5344CB8AC3E}">
        <p14:creationId xmlns:p14="http://schemas.microsoft.com/office/powerpoint/2010/main" val="359899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Number Theory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Whole Numbers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Cryptography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6" name="Content Placeholder 15" descr="cryptography.jpg"/>
          <p:cNvPicPr>
            <a:picLocks noGrp="1" noChangeAspect="1"/>
          </p:cNvPicPr>
          <p:nvPr>
            <p:ph sz="quarter" idx="4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6" r="946"/>
          <a:stretch/>
        </p:blipFill>
        <p:spPr>
          <a:xfrm>
            <a:off x="4595244" y="2816370"/>
            <a:ext cx="3916932" cy="2789093"/>
          </a:xfrm>
        </p:spPr>
      </p:pic>
      <p:pic>
        <p:nvPicPr>
          <p:cNvPr id="15" name="Content Placeholder 14" descr="chalk numbers.jpg"/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118" b="-1118"/>
          <a:stretch/>
        </p:blipFill>
        <p:spPr>
          <a:xfrm>
            <a:off x="270585" y="2816370"/>
            <a:ext cx="4267836" cy="2609705"/>
          </a:xfrm>
        </p:spPr>
      </p:pic>
    </p:spTree>
    <p:extLst>
      <p:ext uri="{BB962C8B-B14F-4D97-AF65-F5344CB8AC3E}">
        <p14:creationId xmlns:p14="http://schemas.microsoft.com/office/powerpoint/2010/main" val="2049139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Modular Arithmetic </a:t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(General)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Generic Expression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Clr>
                <a:schemeClr val="tx1"/>
              </a:buClr>
            </a:pPr>
            <a:r>
              <a:rPr lang="en-US" dirty="0" smtClean="0">
                <a:solidFill>
                  <a:srgbClr val="000000"/>
                </a:solidFill>
              </a:rPr>
              <a:t>A modulo B == C</a:t>
            </a:r>
          </a:p>
          <a:p>
            <a:pPr lvl="1">
              <a:buClr>
                <a:schemeClr val="tx1"/>
              </a:buClr>
              <a:buFont typeface="Wingdings" charset="2"/>
              <a:buChar char="Ø"/>
            </a:pPr>
            <a:r>
              <a:rPr lang="en-US" dirty="0" smtClean="0">
                <a:solidFill>
                  <a:srgbClr val="000000"/>
                </a:solidFill>
              </a:rPr>
              <a:t>A: ‘dividend’</a:t>
            </a:r>
          </a:p>
          <a:p>
            <a:pPr lvl="1">
              <a:buClr>
                <a:schemeClr val="tx1"/>
              </a:buClr>
              <a:buFont typeface="Wingdings" charset="2"/>
              <a:buChar char="Ø"/>
            </a:pPr>
            <a:r>
              <a:rPr lang="en-US" dirty="0">
                <a:solidFill>
                  <a:srgbClr val="000000"/>
                </a:solidFill>
              </a:rPr>
              <a:t>Modulo = mod = </a:t>
            </a:r>
            <a:r>
              <a:rPr lang="en-US" dirty="0" smtClean="0">
                <a:solidFill>
                  <a:srgbClr val="000000"/>
                </a:solidFill>
              </a:rPr>
              <a:t>%</a:t>
            </a:r>
          </a:p>
          <a:p>
            <a:pPr lvl="1">
              <a:buClr>
                <a:schemeClr val="tx1"/>
              </a:buClr>
              <a:buFont typeface="Wingdings" charset="2"/>
              <a:buChar char="Ø"/>
            </a:pPr>
            <a:r>
              <a:rPr lang="en-US" dirty="0" smtClean="0">
                <a:solidFill>
                  <a:srgbClr val="000000"/>
                </a:solidFill>
              </a:rPr>
              <a:t>B: ‘modulus’</a:t>
            </a:r>
          </a:p>
          <a:p>
            <a:pPr lvl="1">
              <a:buClr>
                <a:schemeClr val="tx1"/>
              </a:buClr>
              <a:buFont typeface="Wingdings" charset="2"/>
              <a:buChar char="Ø"/>
            </a:pPr>
            <a:r>
              <a:rPr lang="en-US" dirty="0" smtClean="0">
                <a:solidFill>
                  <a:srgbClr val="000000"/>
                </a:solidFill>
              </a:rPr>
              <a:t>=</a:t>
            </a:r>
            <a:r>
              <a:rPr lang="en-US" dirty="0">
                <a:solidFill>
                  <a:srgbClr val="000000"/>
                </a:solidFill>
              </a:rPr>
              <a:t>=: </a:t>
            </a:r>
            <a:r>
              <a:rPr lang="en-US" dirty="0" smtClean="0">
                <a:solidFill>
                  <a:srgbClr val="000000"/>
                </a:solidFill>
              </a:rPr>
              <a:t>Indicates congruency</a:t>
            </a:r>
          </a:p>
          <a:p>
            <a:pPr lvl="1">
              <a:buClr>
                <a:schemeClr val="tx1"/>
              </a:buClr>
              <a:buFont typeface="Wingdings" charset="2"/>
              <a:buChar char="Ø"/>
            </a:pPr>
            <a:r>
              <a:rPr lang="en-US" dirty="0" smtClean="0">
                <a:solidFill>
                  <a:srgbClr val="000000"/>
                </a:solidFill>
              </a:rPr>
              <a:t>C: remainder derived from A/B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3573" y="1708990"/>
            <a:ext cx="3566160" cy="832503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Foundation Knowledge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6" name="Content Placeholder 15" descr="building blocks.bmp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056" r="-10056"/>
          <a:stretch>
            <a:fillRect/>
          </a:stretch>
        </p:blipFill>
        <p:spPr>
          <a:xfrm>
            <a:off x="4945063" y="2590800"/>
            <a:ext cx="3567112" cy="3484563"/>
          </a:xfrm>
        </p:spPr>
      </p:pic>
    </p:spTree>
    <p:extLst>
      <p:ext uri="{BB962C8B-B14F-4D97-AF65-F5344CB8AC3E}">
        <p14:creationId xmlns:p14="http://schemas.microsoft.com/office/powerpoint/2010/main" val="3308664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Clock Analogy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8" descr="12 clock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71" r="-1171"/>
          <a:stretch>
            <a:fillRect/>
          </a:stretch>
        </p:blipFill>
        <p:spPr>
          <a:xfrm>
            <a:off x="2734762" y="2133601"/>
            <a:ext cx="3669299" cy="3585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371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Computer Science Algorithm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Algorithm for Most Programming Languages:</a:t>
            </a:r>
          </a:p>
          <a:p>
            <a:pPr marL="693738" lvl="1" indent="-342900">
              <a:buClrTx/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Quotient = </a:t>
            </a:r>
            <a:r>
              <a:rPr lang="en-US" dirty="0" err="1">
                <a:solidFill>
                  <a:srgbClr val="000000"/>
                </a:solidFill>
              </a:rPr>
              <a:t>RoundToZero</a:t>
            </a:r>
            <a:r>
              <a:rPr lang="en-US" dirty="0">
                <a:solidFill>
                  <a:srgbClr val="000000"/>
                </a:solidFill>
              </a:rPr>
              <a:t>(A/B)</a:t>
            </a:r>
          </a:p>
          <a:p>
            <a:pPr marL="693738" lvl="1" indent="-342900">
              <a:buClrTx/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Remainder = A – (Quotient * B)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436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Pure Math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Modular Arithmetic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-1 mod 4 == …-5, -1, 3, 7…</a:t>
            </a:r>
          </a:p>
          <a:p>
            <a:pPr lvl="1">
              <a:buClrTx/>
              <a:buFont typeface="Wingdings" charset="2"/>
              <a:buChar char="Ø"/>
            </a:pPr>
            <a:r>
              <a:rPr lang="en-US" dirty="0">
                <a:solidFill>
                  <a:srgbClr val="000000"/>
                </a:solidFill>
              </a:rPr>
              <a:t>Infinite possible answers, infinite remainders</a:t>
            </a:r>
          </a:p>
          <a:p>
            <a:pPr lvl="1">
              <a:buClrTx/>
              <a:buFont typeface="Wingdings" charset="2"/>
              <a:buChar char="Ø"/>
            </a:pPr>
            <a:r>
              <a:rPr lang="en-US" dirty="0">
                <a:solidFill>
                  <a:srgbClr val="000000"/>
                </a:solidFill>
              </a:rPr>
              <a:t>Pure Math handles infinite sets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Content Placeholder 6" descr="einstein.jpg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7" b="1157"/>
          <a:stretch>
            <a:fillRect/>
          </a:stretch>
        </p:blipFill>
        <p:spPr>
          <a:xfrm>
            <a:off x="4568843" y="2222724"/>
            <a:ext cx="3942856" cy="3852639"/>
          </a:xfrm>
        </p:spPr>
      </p:pic>
    </p:spTree>
    <p:extLst>
      <p:ext uri="{BB962C8B-B14F-4D97-AF65-F5344CB8AC3E}">
        <p14:creationId xmlns:p14="http://schemas.microsoft.com/office/powerpoint/2010/main" val="3330651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Applied Math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Java Modular arithmetic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342900" lvl="1" indent="-342900"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en-US" sz="2000" dirty="0">
                <a:solidFill>
                  <a:srgbClr val="000000"/>
                </a:solidFill>
              </a:rPr>
              <a:t>Application limited to finite </a:t>
            </a:r>
            <a:r>
              <a:rPr lang="en-US" sz="2000" dirty="0" smtClean="0">
                <a:solidFill>
                  <a:srgbClr val="000000"/>
                </a:solidFill>
              </a:rPr>
              <a:t>sets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Java </a:t>
            </a:r>
            <a:r>
              <a:rPr lang="en-US" dirty="0">
                <a:solidFill>
                  <a:srgbClr val="000000"/>
                </a:solidFill>
              </a:rPr>
              <a:t>picks number closest to zero as an ANSWER</a:t>
            </a:r>
          </a:p>
          <a:p>
            <a:pPr lvl="1">
              <a:buClrTx/>
              <a:buFont typeface="Wingdings" charset="2"/>
              <a:buChar char="Ø"/>
            </a:pPr>
            <a:r>
              <a:rPr lang="en-US" dirty="0">
                <a:solidFill>
                  <a:srgbClr val="000000"/>
                </a:solidFill>
              </a:rPr>
              <a:t>-1 % 300 == -1 (8 bits)</a:t>
            </a:r>
          </a:p>
          <a:p>
            <a:pPr lvl="1">
              <a:buClrTx/>
              <a:buFont typeface="Wingdings" charset="2"/>
              <a:buChar char="Ø"/>
            </a:pPr>
            <a:r>
              <a:rPr lang="en-US" dirty="0">
                <a:solidFill>
                  <a:srgbClr val="000000"/>
                </a:solidFill>
              </a:rPr>
              <a:t>-1 % 300 == 299 (10 bits) 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Java Programming Language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Content Placeholder 6" descr="Java.png"/>
          <p:cNvPicPr>
            <a:picLocks noGrp="1" noChangeAspect="1"/>
          </p:cNvPicPr>
          <p:nvPr>
            <p:ph sz="quarter" idx="4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103" b="-4315"/>
          <a:stretch/>
        </p:blipFill>
        <p:spPr>
          <a:xfrm>
            <a:off x="4568256" y="2940622"/>
            <a:ext cx="4320726" cy="2374587"/>
          </a:xfrm>
        </p:spPr>
      </p:pic>
    </p:spTree>
    <p:extLst>
      <p:ext uri="{BB962C8B-B14F-4D97-AF65-F5344CB8AC3E}">
        <p14:creationId xmlns:p14="http://schemas.microsoft.com/office/powerpoint/2010/main" val="1380700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Thoughts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Staff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000000"/>
                </a:solidFill>
              </a:rPr>
              <a:t>Chief DRP Mentor: </a:t>
            </a:r>
          </a:p>
          <a:p>
            <a:pPr lvl="1">
              <a:buClrTx/>
              <a:buFont typeface="Wingdings" charset="2"/>
              <a:buChar char="Ø"/>
            </a:pPr>
            <a:r>
              <a:rPr lang="en-US" sz="2800" dirty="0">
                <a:solidFill>
                  <a:srgbClr val="000000"/>
                </a:solidFill>
              </a:rPr>
              <a:t>Tim </a:t>
            </a:r>
            <a:r>
              <a:rPr lang="en-US" sz="2800" dirty="0" err="1" smtClean="0">
                <a:solidFill>
                  <a:srgbClr val="000000"/>
                </a:solidFill>
              </a:rPr>
              <a:t>Mercure</a:t>
            </a:r>
            <a:endParaRPr lang="en-US" sz="2800" dirty="0" smtClean="0">
              <a:solidFill>
                <a:srgbClr val="000000"/>
              </a:solidFill>
            </a:endParaRPr>
          </a:p>
          <a:p>
            <a:r>
              <a:rPr lang="en-US" sz="2400" dirty="0" smtClean="0">
                <a:solidFill>
                  <a:srgbClr val="000000"/>
                </a:solidFill>
              </a:rPr>
              <a:t>DRP Student: </a:t>
            </a:r>
          </a:p>
          <a:p>
            <a:pPr lvl="1">
              <a:buClrTx/>
              <a:buFont typeface="Wingdings" charset="2"/>
              <a:buChar char="Ø"/>
            </a:pPr>
            <a:r>
              <a:rPr lang="en-US" sz="2000" dirty="0" smtClean="0">
                <a:solidFill>
                  <a:srgbClr val="000000"/>
                </a:solidFill>
              </a:rPr>
              <a:t>Geri Dunellari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Auxiliary Resources:</a:t>
            </a:r>
          </a:p>
          <a:p>
            <a:pPr lvl="1">
              <a:buClrTx/>
              <a:buFont typeface="Wingdings" charset="2"/>
              <a:buChar char="Ø"/>
            </a:pPr>
            <a:r>
              <a:rPr lang="en-US" dirty="0" smtClean="0">
                <a:solidFill>
                  <a:srgbClr val="000000"/>
                </a:solidFill>
              </a:rPr>
              <a:t>Dr. Larry Washington</a:t>
            </a:r>
          </a:p>
          <a:p>
            <a:pPr lvl="1">
              <a:buClrTx/>
              <a:buFont typeface="Wingdings" charset="2"/>
              <a:buChar char="Ø"/>
            </a:pPr>
            <a:r>
              <a:rPr lang="en-US" dirty="0" smtClean="0">
                <a:solidFill>
                  <a:srgbClr val="000000"/>
                </a:solidFill>
              </a:rPr>
              <a:t>Corry </a:t>
            </a:r>
            <a:r>
              <a:rPr lang="en-US" dirty="0" err="1" smtClean="0">
                <a:solidFill>
                  <a:srgbClr val="000000"/>
                </a:solidFill>
              </a:rPr>
              <a:t>Bedwell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Book</a:t>
            </a:r>
          </a:p>
        </p:txBody>
      </p:sp>
      <p:pic>
        <p:nvPicPr>
          <p:cNvPr id="7" name="Content Placeholder 6" descr="num theory book.jpg"/>
          <p:cNvPicPr>
            <a:picLocks noGrp="1" noChangeAspect="1"/>
          </p:cNvPicPr>
          <p:nvPr>
            <p:ph sz="quarter" idx="4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998" r="-2763"/>
          <a:stretch/>
        </p:blipFill>
        <p:spPr>
          <a:xfrm>
            <a:off x="5618581" y="2590800"/>
            <a:ext cx="2236389" cy="3484563"/>
          </a:xfrm>
        </p:spPr>
      </p:pic>
    </p:spTree>
    <p:extLst>
      <p:ext uri="{BB962C8B-B14F-4D97-AF65-F5344CB8AC3E}">
        <p14:creationId xmlns:p14="http://schemas.microsoft.com/office/powerpoint/2010/main" val="3230233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3926</TotalTime>
  <Words>194</Words>
  <Application>Microsoft Macintosh PowerPoint</Application>
  <PresentationFormat>On-screen Show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Capital</vt:lpstr>
      <vt:lpstr>DRP</vt:lpstr>
      <vt:lpstr>Number Theory</vt:lpstr>
      <vt:lpstr>Modular Arithmetic  (General)</vt:lpstr>
      <vt:lpstr>Clock Analogy</vt:lpstr>
      <vt:lpstr>Computer Science Algorithm</vt:lpstr>
      <vt:lpstr>Pure Math</vt:lpstr>
      <vt:lpstr>Applied Math</vt:lpstr>
      <vt:lpstr>Final Thoughts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Geri Dunellari</dc:creator>
  <cp:lastModifiedBy>Geri Dunellari</cp:lastModifiedBy>
  <cp:revision>102</cp:revision>
  <dcterms:created xsi:type="dcterms:W3CDTF">2015-08-31T01:22:41Z</dcterms:created>
  <dcterms:modified xsi:type="dcterms:W3CDTF">2015-09-05T21:40:42Z</dcterms:modified>
</cp:coreProperties>
</file>