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FE91-BD3A-4FB3-B219-9C99C93624A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1E3E-7B70-4452-A937-1A898E9A0B6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FE91-BD3A-4FB3-B219-9C99C93624A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1E3E-7B70-4452-A937-1A898E9A0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FE91-BD3A-4FB3-B219-9C99C93624A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1E3E-7B70-4452-A937-1A898E9A0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FE91-BD3A-4FB3-B219-9C99C93624A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1E3E-7B70-4452-A937-1A898E9A0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FE91-BD3A-4FB3-B219-9C99C93624A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1E3E-7B70-4452-A937-1A898E9A0B6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FE91-BD3A-4FB3-B219-9C99C93624A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1E3E-7B70-4452-A937-1A898E9A0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FE91-BD3A-4FB3-B219-9C99C93624A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1E3E-7B70-4452-A937-1A898E9A0B6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FE91-BD3A-4FB3-B219-9C99C93624A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1E3E-7B70-4452-A937-1A898E9A0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FE91-BD3A-4FB3-B219-9C99C93624A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1E3E-7B70-4452-A937-1A898E9A0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FE91-BD3A-4FB3-B219-9C99C93624A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1E3E-7B70-4452-A937-1A898E9A0B6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FE91-BD3A-4FB3-B219-9C99C93624A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1E3E-7B70-4452-A937-1A898E9A0B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535FE91-BD3A-4FB3-B219-9C99C93624A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14A1E3E-7B70-4452-A937-1A898E9A0B6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 and Machine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Addison </a:t>
            </a:r>
            <a:r>
              <a:rPr lang="en-US" dirty="0" err="1" smtClean="0"/>
              <a:t>Euhus</a:t>
            </a:r>
            <a:r>
              <a:rPr lang="en-US" dirty="0"/>
              <a:t> </a:t>
            </a:r>
            <a:r>
              <a:rPr lang="en-US" dirty="0" smtClean="0"/>
              <a:t>and Dan Weinberg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13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Wine Quality Output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95400"/>
            <a:ext cx="453390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4533900" cy="346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0386" y="4168486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Nearest Neighbor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00405" y="2899291"/>
            <a:ext cx="2266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Decision 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96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Challenging Classification Problem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Shortfalls and Limitations</a:t>
            </a:r>
          </a:p>
          <a:p>
            <a:pPr marL="182880" lvl="1"/>
            <a:r>
              <a:rPr lang="en-US" dirty="0" smtClean="0"/>
              <a:t>Poker Hands</a:t>
            </a:r>
            <a:r>
              <a:rPr lang="en-US" dirty="0"/>
              <a:t>: (Used with over 5,000 different </a:t>
            </a:r>
            <a:r>
              <a:rPr lang="en-US" dirty="0" smtClean="0"/>
              <a:t>instances)</a:t>
            </a:r>
          </a:p>
          <a:p>
            <a:pPr lvl="1"/>
            <a:r>
              <a:rPr lang="en-US" dirty="0" smtClean="0"/>
              <a:t>Decision Tree: 55.90%</a:t>
            </a:r>
          </a:p>
          <a:p>
            <a:pPr lvl="1"/>
            <a:r>
              <a:rPr lang="en-US" dirty="0" smtClean="0"/>
              <a:t>Nearest Neighbor: 46.86%</a:t>
            </a:r>
          </a:p>
          <a:p>
            <a:pPr lvl="1"/>
            <a:r>
              <a:rPr lang="en-US" dirty="0" smtClean="0"/>
              <a:t>Some speed algorithms: &lt;35%</a:t>
            </a:r>
            <a:endParaRPr lang="en-US" dirty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The issue: Suit is </a:t>
            </a:r>
            <a:r>
              <a:rPr lang="en-US" dirty="0" smtClean="0"/>
              <a:t>numerical</a:t>
            </a:r>
            <a:r>
              <a:rPr lang="en-US" dirty="0" smtClean="0"/>
              <a:t> </a:t>
            </a:r>
            <a:r>
              <a:rPr lang="en-US" dirty="0" smtClean="0"/>
              <a:t>(0,1,2,3) as well as the </a:t>
            </a:r>
            <a:r>
              <a:rPr lang="en-US" u="sng" dirty="0" smtClean="0"/>
              <a:t>order</a:t>
            </a:r>
            <a:r>
              <a:rPr lang="en-US" dirty="0" smtClean="0"/>
              <a:t> </a:t>
            </a:r>
            <a:r>
              <a:rPr lang="en-US" dirty="0" smtClean="0"/>
              <a:t>the cards </a:t>
            </a:r>
            <a:r>
              <a:rPr lang="en-US" dirty="0" smtClean="0"/>
              <a:t>are </a:t>
            </a:r>
            <a:r>
              <a:rPr lang="en-US" smtClean="0"/>
              <a:t>presented in</a:t>
            </a:r>
            <a:endParaRPr lang="en-US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105400"/>
            <a:ext cx="7780962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797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858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Data Mining: Practical Machine Learning Tools and Techniques (Witten, Frank, Hall)</a:t>
            </a:r>
          </a:p>
          <a:p>
            <a:r>
              <a:rPr lang="en-US" dirty="0" smtClean="0"/>
              <a:t>What is Data Mining/Machine Learning? “Relationship Finder”</a:t>
            </a:r>
          </a:p>
          <a:p>
            <a:r>
              <a:rPr lang="en-US" dirty="0" smtClean="0"/>
              <a:t>Sorts through data… computer based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for speed and efficiency</a:t>
            </a:r>
          </a:p>
          <a:p>
            <a:r>
              <a:rPr lang="en-US" dirty="0" err="1" smtClean="0"/>
              <a:t>Weka</a:t>
            </a:r>
            <a:r>
              <a:rPr lang="en-US" dirty="0" smtClean="0"/>
              <a:t> Freeware</a:t>
            </a:r>
          </a:p>
          <a:p>
            <a:r>
              <a:rPr lang="en-US" dirty="0" smtClean="0"/>
              <a:t>Applications</a:t>
            </a:r>
            <a:endParaRPr lang="en-US" dirty="0"/>
          </a:p>
        </p:txBody>
      </p:sp>
      <p:pic>
        <p:nvPicPr>
          <p:cNvPr id="1026" name="Picture 2" descr="The 3r edition of the data mining book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688475"/>
            <a:ext cx="2514600" cy="315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upload.wikimedia.org/wikipedia/commons/0/07/Weka_%28software%29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334000"/>
            <a:ext cx="1885950" cy="99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46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Machine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Concept/Relation: What is being learned from the data set</a:t>
            </a:r>
          </a:p>
          <a:p>
            <a:r>
              <a:rPr lang="en-US" dirty="0" smtClean="0"/>
              <a:t>Instances: “Input”</a:t>
            </a:r>
          </a:p>
          <a:p>
            <a:r>
              <a:rPr lang="en-US" dirty="0" smtClean="0"/>
              <a:t>Attributes: “Values”</a:t>
            </a:r>
          </a:p>
          <a:p>
            <a:pPr lvl="1"/>
            <a:r>
              <a:rPr lang="en-US" dirty="0" smtClean="0"/>
              <a:t>Nominal, Ordinal, Interval, Ratio</a:t>
            </a:r>
          </a:p>
          <a:p>
            <a:pPr lvl="1"/>
            <a:r>
              <a:rPr lang="en-US" dirty="0" smtClean="0"/>
              <a:t>“Name, Order, Distance, Number”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721266"/>
            <a:ext cx="4795189" cy="3122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253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76599"/>
          </a:xfrm>
        </p:spPr>
        <p:txBody>
          <a:bodyPr>
            <a:normAutofit/>
          </a:bodyPr>
          <a:lstStyle/>
          <a:p>
            <a:r>
              <a:rPr lang="en-US" dirty="0" smtClean="0"/>
              <a:t>Variety of forms depending on the concept to be learned</a:t>
            </a:r>
          </a:p>
          <a:p>
            <a:r>
              <a:rPr lang="en-US" dirty="0" smtClean="0"/>
              <a:t>Can be a table, regression, chart/diagram, grouping/clustering, decision tree, or set of rules</a:t>
            </a:r>
          </a:p>
          <a:p>
            <a:r>
              <a:rPr lang="en-US" dirty="0" smtClean="0"/>
              <a:t>Different output will describe different things about same set of data</a:t>
            </a:r>
          </a:p>
          <a:p>
            <a:r>
              <a:rPr lang="en-US" dirty="0" smtClean="0"/>
              <a:t>Cross Validation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343400"/>
            <a:ext cx="3381375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upload.wikimedia.org/wikipedia/commons/thumb/e/e5/KMeans-Gaussian-data.svg/434px-KMeans-Gaussian-data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068260"/>
            <a:ext cx="2714625" cy="292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213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Algorithms in Machine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Decision Trees (ID3 Method)</a:t>
            </a:r>
          </a:p>
          <a:p>
            <a:pPr lvl="1"/>
            <a:r>
              <a:rPr lang="en-US" dirty="0" smtClean="0"/>
              <a:t>Split an attribute into tree nodes and categorize the data and continue splitting into further nodes</a:t>
            </a:r>
          </a:p>
          <a:p>
            <a:pPr lvl="1"/>
            <a:r>
              <a:rPr lang="en-US" dirty="0" smtClean="0"/>
              <a:t>Want to chose the attribute that is most “pure” – quantitatively speaking, most amount of “information”</a:t>
            </a:r>
          </a:p>
          <a:p>
            <a:pPr lvl="1"/>
            <a:r>
              <a:rPr lang="en-US" dirty="0"/>
              <a:t>Entropy(</a:t>
            </a:r>
            <a:r>
              <a:rPr lang="en-US" dirty="0" err="1"/>
              <a:t>x,y,z</a:t>
            </a:r>
            <a:r>
              <a:rPr lang="en-US" dirty="0"/>
              <a:t>) = -xlog</a:t>
            </a:r>
            <a:r>
              <a:rPr lang="en-US" baseline="-25000" dirty="0"/>
              <a:t>2</a:t>
            </a:r>
            <a:r>
              <a:rPr lang="en-US" dirty="0"/>
              <a:t>(x)-ylog</a:t>
            </a:r>
            <a:r>
              <a:rPr lang="en-US" baseline="-25000" dirty="0"/>
              <a:t>2</a:t>
            </a:r>
            <a:r>
              <a:rPr lang="en-US" dirty="0"/>
              <a:t>(y)-zlog</a:t>
            </a:r>
            <a:r>
              <a:rPr lang="en-US" baseline="-25000" dirty="0"/>
              <a:t>2</a:t>
            </a:r>
            <a:r>
              <a:rPr lang="en-US" dirty="0"/>
              <a:t>(z</a:t>
            </a:r>
            <a:r>
              <a:rPr lang="en-US" dirty="0" smtClean="0"/>
              <a:t>), the amount of uncertainty in the data set</a:t>
            </a:r>
          </a:p>
          <a:p>
            <a:pPr lvl="1"/>
            <a:r>
              <a:rPr lang="en-US" dirty="0" smtClean="0"/>
              <a:t>info([</a:t>
            </a:r>
            <a:r>
              <a:rPr lang="en-US" dirty="0" err="1" smtClean="0"/>
              <a:t>a,b,c</a:t>
            </a:r>
            <a:r>
              <a:rPr lang="en-US" dirty="0" smtClean="0"/>
              <a:t>]) = entropy(a/</a:t>
            </a:r>
            <a:r>
              <a:rPr lang="en-US" dirty="0" err="1" smtClean="0"/>
              <a:t>t,b</a:t>
            </a:r>
            <a:r>
              <a:rPr lang="en-US" dirty="0" smtClean="0"/>
              <a:t>/</a:t>
            </a:r>
            <a:r>
              <a:rPr lang="en-US" dirty="0" err="1" smtClean="0"/>
              <a:t>t,c</a:t>
            </a:r>
            <a:r>
              <a:rPr lang="en-US" dirty="0" smtClean="0"/>
              <a:t>/t) where t=</a:t>
            </a:r>
            <a:r>
              <a:rPr lang="en-US" dirty="0" err="1" smtClean="0"/>
              <a:t>a+b+c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013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Gain(Attribute) = info(</a:t>
            </a:r>
            <a:r>
              <a:rPr lang="en-US" dirty="0" err="1" smtClean="0"/>
              <a:t>unsplit</a:t>
            </a:r>
            <a:r>
              <a:rPr lang="en-US" dirty="0" smtClean="0"/>
              <a:t>) – info(split)</a:t>
            </a:r>
          </a:p>
          <a:p>
            <a:r>
              <a:rPr lang="en-US" dirty="0" smtClean="0"/>
              <a:t>The attribute with the most gain should be split first in the decision tree algorithm</a:t>
            </a:r>
          </a:p>
          <a:p>
            <a:r>
              <a:rPr lang="en-US" dirty="0" smtClean="0"/>
              <a:t>An example: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Gain = info([9,5])-info([2,3],[4,0],[3,2]) = .247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505200" y="3200400"/>
            <a:ext cx="18288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Attribute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3695700"/>
            <a:ext cx="1676400" cy="17145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Yes</a:t>
            </a:r>
          </a:p>
          <a:p>
            <a:pPr algn="ctr"/>
            <a:r>
              <a:rPr lang="en-US" dirty="0" smtClean="0"/>
              <a:t>Yes</a:t>
            </a:r>
          </a:p>
          <a:p>
            <a:pPr algn="ctr"/>
            <a:r>
              <a:rPr lang="en-US" dirty="0" smtClean="0"/>
              <a:t>No</a:t>
            </a:r>
          </a:p>
          <a:p>
            <a:pPr algn="ctr"/>
            <a:r>
              <a:rPr lang="en-US" dirty="0" smtClean="0"/>
              <a:t>No</a:t>
            </a:r>
          </a:p>
          <a:p>
            <a:pPr algn="ctr"/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00400" y="4552950"/>
            <a:ext cx="2590800" cy="8572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Yes, Yes, Yes, Yes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3200400"/>
            <a:ext cx="1752600" cy="1981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Yes</a:t>
            </a:r>
          </a:p>
          <a:p>
            <a:pPr algn="ctr"/>
            <a:r>
              <a:rPr lang="en-US" dirty="0" smtClean="0"/>
              <a:t>Yes</a:t>
            </a:r>
          </a:p>
          <a:p>
            <a:pPr algn="ctr"/>
            <a:r>
              <a:rPr lang="en-US" dirty="0" smtClean="0"/>
              <a:t>Yes</a:t>
            </a:r>
          </a:p>
          <a:p>
            <a:pPr algn="ctr"/>
            <a:r>
              <a:rPr lang="en-US" dirty="0" smtClean="0"/>
              <a:t>No</a:t>
            </a:r>
          </a:p>
          <a:p>
            <a:pPr algn="ctr"/>
            <a:r>
              <a:rPr lang="en-US" dirty="0" smtClean="0"/>
              <a:t>No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334000" y="3810000"/>
            <a:ext cx="914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4"/>
          </p:cNvCxnSpPr>
          <p:nvPr/>
        </p:nvCxnSpPr>
        <p:spPr>
          <a:xfrm>
            <a:off x="4419600" y="4191000"/>
            <a:ext cx="0" cy="361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819400" y="3810000"/>
            <a:ext cx="685800" cy="1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59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Covering Approach:</a:t>
            </a:r>
          </a:p>
          <a:p>
            <a:pPr lvl="1"/>
            <a:r>
              <a:rPr lang="en-US" dirty="0" smtClean="0"/>
              <a:t>Creates a set of rules, unlike a decision tree</a:t>
            </a:r>
          </a:p>
          <a:p>
            <a:pPr lvl="1"/>
            <a:r>
              <a:rPr lang="en-US" dirty="0" smtClean="0"/>
              <a:t>However, Same top-down, divide and conquer approach</a:t>
            </a:r>
          </a:p>
          <a:p>
            <a:pPr lvl="1"/>
            <a:r>
              <a:rPr lang="en-US" dirty="0" smtClean="0"/>
              <a:t>Begin with the end values and then choose the attribute with the most “positive instances”</a:t>
            </a:r>
          </a:p>
          <a:p>
            <a:r>
              <a:rPr lang="en-US" dirty="0" smtClean="0"/>
              <a:t>For ratio attributes, models such as line-of-best-fit and other regressions are used</a:t>
            </a:r>
          </a:p>
          <a:p>
            <a:r>
              <a:rPr lang="en-US" dirty="0" smtClean="0"/>
              <a:t>Least-Squares regression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2" descr="http://upload.wikimedia.org/wikipedia/commons/thumb/e/e5/KMeans-Gaussian-data.svg/434px-KMeans-Gaussian-data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935130"/>
            <a:ext cx="2714625" cy="292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11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Instance-Based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3048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At run-time the program uses a variety of different calculations to find instances that are most similar to the test </a:t>
            </a:r>
            <a:r>
              <a:rPr lang="en-US" dirty="0" smtClean="0"/>
              <a:t>instance</a:t>
            </a:r>
          </a:p>
          <a:p>
            <a:r>
              <a:rPr lang="en-US" dirty="0" smtClean="0"/>
              <a:t>Find the “nearest-neighbor,” based off of “distances”</a:t>
            </a:r>
          </a:p>
          <a:p>
            <a:r>
              <a:rPr lang="en-US" dirty="0" smtClean="0"/>
              <a:t>Measures “distances” and how close one instance is to another. The closest instances have their value assigned to the test instance</a:t>
            </a:r>
          </a:p>
          <a:p>
            <a:r>
              <a:rPr lang="en-US" dirty="0" smtClean="0"/>
              <a:t>Standard Euclidean or alternative forms</a:t>
            </a:r>
            <a:endParaRPr lang="en-US" dirty="0"/>
          </a:p>
        </p:txBody>
      </p:sp>
      <p:pic>
        <p:nvPicPr>
          <p:cNvPr id="4098" name="Picture 2" descr="http://www.cse.unsw.edu.au/%7Ebillw/cs9414/notes/ml/03ibl/03ibl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191000"/>
            <a:ext cx="2514600" cy="2475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922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Wine Quality Dataset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Nearest Neighbor: 65.39% Accuracy</a:t>
            </a:r>
          </a:p>
          <a:p>
            <a:r>
              <a:rPr lang="en-US" dirty="0" smtClean="0"/>
              <a:t>Decision Tree: 58.25% Accuracy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055" y="2209800"/>
            <a:ext cx="847508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807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120</TotalTime>
  <Words>469</Words>
  <Application>Microsoft Office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Data Mining and Machine Learning</vt:lpstr>
      <vt:lpstr>Introduction</vt:lpstr>
      <vt:lpstr>Components of Machine Learning</vt:lpstr>
      <vt:lpstr>The Output</vt:lpstr>
      <vt:lpstr>Some Algorithms in Machine Learning</vt:lpstr>
      <vt:lpstr>Decision Trees Continued</vt:lpstr>
      <vt:lpstr>Other Algorithms</vt:lpstr>
      <vt:lpstr>Instance-Based Learning</vt:lpstr>
      <vt:lpstr>Applications</vt:lpstr>
      <vt:lpstr>Wine Quality Output</vt:lpstr>
      <vt:lpstr>A Challenging Classification Problem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Mining and Machine Learning</dc:title>
  <dc:creator>Addison</dc:creator>
  <cp:lastModifiedBy>Addison</cp:lastModifiedBy>
  <cp:revision>11</cp:revision>
  <dcterms:created xsi:type="dcterms:W3CDTF">2013-12-10T02:39:02Z</dcterms:created>
  <dcterms:modified xsi:type="dcterms:W3CDTF">2014-02-06T22:57:51Z</dcterms:modified>
</cp:coreProperties>
</file>