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1"/>
  </p:notesMasterIdLst>
  <p:handoutMasterIdLst>
    <p:handoutMasterId r:id="rId12"/>
  </p:handoutMasterIdLst>
  <p:sldIdLst>
    <p:sldId id="256" r:id="rId3"/>
    <p:sldId id="258" r:id="rId4"/>
    <p:sldId id="257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00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40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</a:lstStyle>
          <a:p>
            <a:fld id="{BEF7A24B-554D-4B99-A3CC-7667F56D1027}" type="datetimeFigureOut">
              <a:rPr lang="en-US" smtClean="0"/>
              <a:pPr/>
              <a:t>5/1/2013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</a:lstStyle>
          <a:p>
            <a:fld id="{10672D4C-A99E-49DD-8A16-1D19942316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0321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</a:lstStyle>
          <a:p>
            <a:fld id="{0391B76B-D742-4BD2-BF24-F4C760DB831C}" type="datetimeFigureOut">
              <a:rPr lang="en-US" smtClean="0"/>
              <a:pPr/>
              <a:t>5/1/2013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</a:lstStyle>
          <a:p>
            <a:fld id="{5257B995-136A-4A15-87A5-26420C3C1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588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7" name="Rectangle 6"/>
            <p:cNvPicPr>
              <a:picLocks noChangeAspect="1"/>
            </p:cNvPicPr>
            <p:nvPr/>
          </p:nvPicPr>
          <p:blipFill>
            <a:blip r:embed="rId2">
              <a:duotone>
                <a:schemeClr val="accent3"/>
                <a:srgbClr val="FFFFFF"/>
              </a:duotone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" name="Rectangle 15"/>
            <p:cNvSpPr/>
            <p:nvPr userDrawn="1"/>
          </p:nvSpPr>
          <p:spPr>
            <a:xfrm>
              <a:off x="0" y="5184648"/>
              <a:ext cx="9144000" cy="1673352"/>
            </a:xfrm>
            <a:prstGeom prst="rect">
              <a:avLst/>
            </a:prstGeom>
            <a:gradFill flip="none" rotWithShape="1">
              <a:gsLst>
                <a:gs pos="39000">
                  <a:schemeClr val="accent5">
                    <a:alpha val="40000"/>
                  </a:schemeClr>
                </a:gs>
                <a:gs pos="0">
                  <a:schemeClr val="accent5">
                    <a:alpha val="90000"/>
                  </a:schemeClr>
                </a:gs>
                <a:gs pos="100000">
                  <a:schemeClr val="accent3">
                    <a:alpha val="40000"/>
                  </a:schemeClr>
                </a:gs>
              </a:gsLst>
              <a:lin ang="0" scaled="1"/>
              <a:tileRect/>
            </a:gra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0" y="5257800"/>
              <a:ext cx="9144000" cy="1600200"/>
            </a:xfrm>
            <a:prstGeom prst="rect">
              <a:avLst/>
            </a:prstGeom>
            <a:gradFill flip="none" rotWithShape="1">
              <a:gsLst>
                <a:gs pos="39000">
                  <a:schemeClr val="accent5">
                    <a:alpha val="25000"/>
                  </a:schemeClr>
                </a:gs>
                <a:gs pos="100000">
                  <a:schemeClr val="accent3">
                    <a:alpha val="25000"/>
                  </a:schemeClr>
                </a:gs>
              </a:gsLst>
              <a:lin ang="0" scaled="1"/>
              <a:tileRect/>
            </a:gra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0" y="3352801"/>
              <a:ext cx="9144000" cy="1827567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5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16200000" scaled="1"/>
              <a:tileRect/>
            </a:gra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0" y="5181600"/>
              <a:ext cx="9144000" cy="1588"/>
            </a:xfrm>
            <a:prstGeom prst="line">
              <a:avLst/>
            </a:prstGeom>
            <a:ln w="28575" cap="flat" cmpd="sng" algn="ctr">
              <a:solidFill>
                <a:schemeClr val="bg1"/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455676" y="3373031"/>
            <a:ext cx="8229600" cy="2043684"/>
          </a:xfrm>
          <a:noFill/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7000" kern="1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Subtitle 12"/>
          <p:cNvSpPr>
            <a:spLocks noGrp="1"/>
          </p:cNvSpPr>
          <p:nvPr>
            <p:ph type="subTitle" idx="1"/>
          </p:nvPr>
        </p:nvSpPr>
        <p:spPr>
          <a:xfrm>
            <a:off x="566801" y="5429252"/>
            <a:ext cx="8129524" cy="757517"/>
          </a:xfrm>
        </p:spPr>
        <p:txBody>
          <a:bodyPr/>
          <a:lstStyle>
            <a:lvl1pPr marL="0" indent="0" algn="l">
              <a:buNone/>
              <a:defRPr sz="1600" kern="100" cap="all" spc="1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077200" cy="107542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EFC2E-847F-4CF8-8289-FAA88B334687}" type="datetimeFigureOut">
              <a:rPr lang="en-US" smtClean="0"/>
              <a:pPr/>
              <a:t>5/1/2013</a:t>
            </a:fld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25215-7382-4C1B-86B1-E9DB9649FF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7" name="Rectangle 6"/>
            <p:cNvPicPr>
              <a:picLocks noChangeAspect="1"/>
            </p:cNvPicPr>
            <p:nvPr/>
          </p:nvPicPr>
          <p:blipFill>
            <a:blip r:embed="rId2">
              <a:duotone>
                <a:schemeClr val="accent3"/>
                <a:srgbClr val="FFFFFF"/>
              </a:duotone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" name="Rectangle 8"/>
            <p:cNvSpPr/>
            <p:nvPr userDrawn="1"/>
          </p:nvSpPr>
          <p:spPr>
            <a:xfrm>
              <a:off x="0" y="342900"/>
              <a:ext cx="9144000" cy="6172200"/>
            </a:xfrm>
            <a:prstGeom prst="rect">
              <a:avLst/>
            </a:prstGeom>
            <a:gradFill flip="none" rotWithShape="1">
              <a:gsLst>
                <a:gs pos="39000">
                  <a:schemeClr val="accent5">
                    <a:alpha val="40000"/>
                  </a:schemeClr>
                </a:gs>
                <a:gs pos="0">
                  <a:schemeClr val="accent5">
                    <a:alpha val="90000"/>
                  </a:schemeClr>
                </a:gs>
                <a:gs pos="100000">
                  <a:schemeClr val="accent3">
                    <a:alpha val="40000"/>
                  </a:schemeClr>
                </a:gs>
              </a:gsLst>
              <a:lin ang="0" scaled="1"/>
              <a:tileRect/>
            </a:gra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0" y="457200"/>
              <a:ext cx="9144000" cy="5943600"/>
            </a:xfrm>
            <a:prstGeom prst="rect">
              <a:avLst/>
            </a:prstGeom>
            <a:gradFill flip="none" rotWithShape="1">
              <a:gsLst>
                <a:gs pos="39000">
                  <a:schemeClr val="accent5">
                    <a:alpha val="25000"/>
                  </a:schemeClr>
                </a:gs>
                <a:gs pos="100000">
                  <a:schemeClr val="accent3">
                    <a:alpha val="25000"/>
                  </a:schemeClr>
                </a:gs>
              </a:gsLst>
              <a:lin ang="0" scaled="1"/>
              <a:tileRect/>
            </a:gra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0" y="341312"/>
              <a:ext cx="9144000" cy="1588"/>
            </a:xfrm>
            <a:prstGeom prst="line">
              <a:avLst/>
            </a:prstGeom>
            <a:ln w="28575" cap="flat" cmpd="sng" algn="ctr">
              <a:solidFill>
                <a:schemeClr val="bg1"/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0" y="6505575"/>
              <a:ext cx="9144000" cy="1588"/>
            </a:xfrm>
            <a:prstGeom prst="line">
              <a:avLst/>
            </a:prstGeom>
            <a:ln w="28575" cap="flat" cmpd="sng" algn="ctr">
              <a:solidFill>
                <a:schemeClr val="bg1"/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533402" y="3962402"/>
            <a:ext cx="8153399" cy="1371599"/>
          </a:xfrm>
        </p:spPr>
        <p:txBody>
          <a:bodyPr anchor="b" anchorCtr="0"/>
          <a:lstStyle>
            <a:lvl1pPr algn="l">
              <a:defRPr sz="4000" b="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557276" y="5438776"/>
            <a:ext cx="8129524" cy="904875"/>
          </a:xfrm>
        </p:spPr>
        <p:txBody>
          <a:bodyPr anchor="t" anchorCtr="0"/>
          <a:lstStyle>
            <a:lvl1pPr marL="0" indent="0">
              <a:buNone/>
              <a:defRPr sz="1400" cap="all" spc="1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533400" y="1600201"/>
            <a:ext cx="39624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39624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EFC2E-847F-4CF8-8289-FAA88B334687}" type="datetimeFigureOut">
              <a:rPr lang="en-US" smtClean="0"/>
              <a:pPr/>
              <a:t>5/1/2013</a:t>
            </a:fld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25215-7382-4C1B-86B1-E9DB9649FF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533400" y="1600201"/>
            <a:ext cx="3963988" cy="5746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533400" y="2174877"/>
            <a:ext cx="3963988" cy="38449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body" sz="quarter" idx="3"/>
          </p:nvPr>
        </p:nvSpPr>
        <p:spPr>
          <a:xfrm>
            <a:off x="4645027" y="1600201"/>
            <a:ext cx="3965574" cy="5746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5"/>
          <p:cNvSpPr>
            <a:spLocks noGrp="1"/>
          </p:cNvSpPr>
          <p:nvPr>
            <p:ph sz="quarter" idx="4"/>
          </p:nvPr>
        </p:nvSpPr>
        <p:spPr>
          <a:xfrm>
            <a:off x="4645027" y="2174877"/>
            <a:ext cx="3965574" cy="38449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EFC2E-847F-4CF8-8289-FAA88B334687}" type="datetimeFigureOut">
              <a:rPr lang="en-US" smtClean="0"/>
              <a:pPr/>
              <a:t>5/1/2013</a:t>
            </a:fld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25215-7382-4C1B-86B1-E9DB9649FF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EFC2E-847F-4CF8-8289-FAA88B334687}" type="datetimeFigureOut">
              <a:rPr lang="en-US" smtClean="0"/>
              <a:pPr/>
              <a:t>5/1/2013</a:t>
            </a:fld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25215-7382-4C1B-86B1-E9DB9649FF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2932114" cy="968375"/>
          </a:xfrm>
        </p:spPr>
        <p:txBody>
          <a:bodyPr anchor="b"/>
          <a:lstStyle>
            <a:lvl1pPr algn="l">
              <a:defRPr sz="2000" b="1"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3575050" y="457200"/>
            <a:ext cx="5035550" cy="55626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body" sz="half" idx="2"/>
          </p:nvPr>
        </p:nvSpPr>
        <p:spPr>
          <a:xfrm>
            <a:off x="533400" y="1435101"/>
            <a:ext cx="2932114" cy="45847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EFC2E-847F-4CF8-8289-FAA88B334687}" type="datetimeFigureOut">
              <a:rPr lang="en-US" smtClean="0"/>
              <a:pPr/>
              <a:t>5/1/2013</a:t>
            </a:fld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25215-7382-4C1B-86B1-E9DB9649FF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6524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EFC2E-847F-4CF8-8289-FAA88B334687}" type="datetimeFigureOut">
              <a:rPr lang="en-US" smtClean="0"/>
              <a:pPr/>
              <a:t>5/1/2013</a:t>
            </a:fld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25215-7382-4C1B-86B1-E9DB9649FF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Rectangle 18"/>
          <p:cNvPicPr>
            <a:picLocks noChangeAspect="1"/>
          </p:cNvPicPr>
          <p:nvPr/>
        </p:nvPicPr>
        <p:blipFill>
          <a:blip r:embed="rId11">
            <a:duotone>
              <a:schemeClr val="accent3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" name="Group 19"/>
          <p:cNvGrpSpPr/>
          <p:nvPr/>
        </p:nvGrpSpPr>
        <p:grpSpPr>
          <a:xfrm>
            <a:off x="304800" y="0"/>
            <a:ext cx="8534400" cy="6860650"/>
            <a:chOff x="304800" y="0"/>
            <a:chExt cx="8534400" cy="6860650"/>
          </a:xfrm>
        </p:grpSpPr>
        <p:sp>
          <p:nvSpPr>
            <p:cNvPr id="21" name="Rectangle 20"/>
            <p:cNvSpPr/>
            <p:nvPr userDrawn="1"/>
          </p:nvSpPr>
          <p:spPr>
            <a:xfrm>
              <a:off x="457200" y="0"/>
              <a:ext cx="8229600" cy="647700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5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10800000" scaled="1"/>
              <a:tileRect/>
            </a:gradFill>
            <a:ln w="25400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 userDrawn="1"/>
          </p:nvSpPr>
          <p:spPr>
            <a:xfrm flipH="1">
              <a:off x="457200" y="381000"/>
              <a:ext cx="8229600" cy="647700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5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10800000" scaled="1"/>
              <a:tileRect/>
            </a:gradFill>
            <a:ln w="25400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8686800" y="0"/>
              <a:ext cx="152400" cy="6477000"/>
            </a:xfrm>
            <a:prstGeom prst="rect">
              <a:avLst/>
            </a:prstGeom>
            <a:solidFill>
              <a:schemeClr val="accent5"/>
            </a:solidFill>
            <a:ln w="25400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304800" y="383650"/>
              <a:ext cx="152400" cy="6477000"/>
            </a:xfrm>
            <a:prstGeom prst="rect">
              <a:avLst/>
            </a:prstGeom>
            <a:solidFill>
              <a:schemeClr val="accent5"/>
            </a:solidFill>
            <a:ln w="25400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457200" y="6477000"/>
              <a:ext cx="8382000" cy="76200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65000">
                  <a:schemeClr val="bg1">
                    <a:alpha val="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10800000" scaled="1"/>
            </a:gradFill>
            <a:ln w="25400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 userDrawn="1"/>
          </p:nvSpPr>
          <p:spPr>
            <a:xfrm flipH="1">
              <a:off x="304800" y="310738"/>
              <a:ext cx="8382000" cy="76200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65000">
                  <a:schemeClr val="bg1">
                    <a:alpha val="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10800000" scaled="1"/>
            </a:gradFill>
            <a:ln w="25400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077200" cy="1075426"/>
          </a:xfrm>
          <a:prstGeom prst="rect">
            <a:avLst/>
          </a:prstGeom>
        </p:spPr>
        <p:txBody>
          <a:bodyPr vert="horz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1600203"/>
            <a:ext cx="8077200" cy="4412411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3400" y="6104626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>
              <a:defRPr sz="1000">
                <a:solidFill>
                  <a:schemeClr val="tx2"/>
                </a:solidFill>
                <a:latin typeface="+mj-lt"/>
              </a:defRPr>
            </a:lvl1pPr>
          </a:lstStyle>
          <a:p>
            <a:fld id="{B51EFC2E-847F-4CF8-8289-FAA88B334687}" type="datetimeFigureOut">
              <a:rPr lang="en-US" sz="1000" smtClean="0">
                <a:solidFill>
                  <a:schemeClr val="tx2"/>
                </a:solidFill>
                <a:latin typeface="+mj-lt"/>
              </a:rPr>
              <a:pPr/>
              <a:t>5/1/2013</a:t>
            </a:fld>
            <a:endParaRPr lang="en-US" sz="1000">
              <a:solidFill>
                <a:schemeClr val="tx2"/>
              </a:solidFill>
              <a:latin typeface="+mj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04626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>
              <a:defRPr sz="1000">
                <a:solidFill>
                  <a:schemeClr val="tx2"/>
                </a:solidFill>
                <a:latin typeface="+mj-lt"/>
              </a:defRPr>
            </a:lvl1pPr>
          </a:lstStyle>
          <a:p>
            <a:endParaRPr lang="en-US" sz="1000">
              <a:solidFill>
                <a:schemeClr val="tx2"/>
              </a:solidFill>
              <a:latin typeface="+mj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77000" y="6104626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>
              <a:defRPr sz="1000">
                <a:solidFill>
                  <a:schemeClr val="tx2"/>
                </a:solidFill>
                <a:latin typeface="+mj-lt"/>
              </a:defRPr>
            </a:lvl1pPr>
          </a:lstStyle>
          <a:p>
            <a:fld id="{53325215-7382-4C1B-86B1-E9DB9649FF55}" type="slidenum">
              <a:rPr lang="en-US" sz="1000" smtClean="0">
                <a:solidFill>
                  <a:schemeClr val="tx2"/>
                </a:solidFill>
                <a:latin typeface="+mj-lt"/>
              </a:rPr>
              <a:pPr/>
              <a:t>‹#›</a:t>
            </a:fld>
            <a:endParaRPr lang="en-US" sz="1000">
              <a:solidFill>
                <a:schemeClr val="tx2"/>
              </a:solidFill>
              <a:latin typeface="+mj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Options Pricing and Black-Scholes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cap="none" dirty="0" smtClean="0">
                <a:cs typeface="Arial" pitchFamily="34" charset="0"/>
              </a:rPr>
              <a:t>By Addison </a:t>
            </a:r>
            <a:r>
              <a:rPr lang="en-US" cap="none" dirty="0" err="1" smtClean="0">
                <a:cs typeface="Arial" pitchFamily="34" charset="0"/>
              </a:rPr>
              <a:t>Euhus</a:t>
            </a:r>
            <a:r>
              <a:rPr lang="en-US" cap="none" dirty="0" smtClean="0">
                <a:cs typeface="Arial" pitchFamily="34" charset="0"/>
              </a:rPr>
              <a:t>, Guidance by </a:t>
            </a:r>
            <a:r>
              <a:rPr lang="en-US" cap="none" dirty="0" err="1" smtClean="0">
                <a:cs typeface="Arial" pitchFamily="34" charset="0"/>
              </a:rPr>
              <a:t>Zsolt</a:t>
            </a:r>
            <a:r>
              <a:rPr lang="en-US" cap="none" dirty="0" smtClean="0">
                <a:cs typeface="Arial" pitchFamily="34" charset="0"/>
              </a:rPr>
              <a:t> </a:t>
            </a:r>
            <a:r>
              <a:rPr lang="en-US" cap="none" dirty="0" err="1" smtClean="0">
                <a:cs typeface="Arial" pitchFamily="34" charset="0"/>
              </a:rPr>
              <a:t>Pajor</a:t>
            </a:r>
            <a:r>
              <a:rPr lang="en-US" cap="none" dirty="0" err="1">
                <a:cs typeface="Arial" pitchFamily="34" charset="0"/>
              </a:rPr>
              <a:t>-</a:t>
            </a:r>
            <a:r>
              <a:rPr lang="en-US" cap="none" dirty="0" err="1" smtClean="0">
                <a:cs typeface="Arial" pitchFamily="34" charset="0"/>
              </a:rPr>
              <a:t>Gyulai</a:t>
            </a:r>
            <a:endParaRPr lang="en-US" cap="none" dirty="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title"/>
          </p:nvPr>
        </p:nvSpPr>
        <p:spPr>
          <a:xfrm>
            <a:off x="533400" y="29570"/>
            <a:ext cx="8153400" cy="1371600"/>
          </a:xfrm>
        </p:spPr>
        <p:txBody>
          <a:bodyPr>
            <a:normAutofit/>
          </a:bodyPr>
          <a:lstStyle/>
          <a:p>
            <a:r>
              <a:rPr lang="en-US" sz="5400" dirty="0" smtClean="0"/>
              <a:t>Summary</a:t>
            </a:r>
            <a:endParaRPr lang="en-US" sz="5400" dirty="0"/>
          </a:p>
        </p:txBody>
      </p:sp>
      <p:sp>
        <p:nvSpPr>
          <p:cNvPr id="5" name="Rectangle 4"/>
          <p:cNvSpPr>
            <a:spLocks noGrp="1"/>
          </p:cNvSpPr>
          <p:nvPr>
            <p:ph type="body" idx="1"/>
          </p:nvPr>
        </p:nvSpPr>
        <p:spPr>
          <a:xfrm>
            <a:off x="533400" y="1447800"/>
            <a:ext cx="8129587" cy="4648200"/>
          </a:xfrm>
        </p:spPr>
        <p:txBody>
          <a:bodyPr>
            <a:norm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cap="none" dirty="0" smtClean="0"/>
              <a:t>Text: </a:t>
            </a:r>
            <a:r>
              <a:rPr lang="en-US" sz="2400" u="sng" cap="none" dirty="0" smtClean="0"/>
              <a:t>An Elementary Introduction to Mathematical Finance</a:t>
            </a:r>
            <a:r>
              <a:rPr lang="en-US" sz="2400" cap="none" dirty="0" smtClean="0"/>
              <a:t> by Sheldon M. Ross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cap="none" dirty="0" smtClean="0"/>
              <a:t>RV and E(X)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cap="none" dirty="0" smtClean="0"/>
              <a:t>Brownian Motion and Assumptions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cap="none" dirty="0" smtClean="0"/>
              <a:t>Interest Rate r, Present Value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cap="none" dirty="0" smtClean="0"/>
              <a:t>Options and Arbitrage, Theorem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cap="none" dirty="0" smtClean="0"/>
              <a:t>Black-Scholes, Properties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cap="none" dirty="0" smtClean="0"/>
              <a:t>Example</a:t>
            </a:r>
            <a:endParaRPr lang="en-US" sz="2400" cap="none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2743200"/>
            <a:ext cx="2209800" cy="34399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077200" cy="1074738"/>
          </a:xfrm>
        </p:spPr>
        <p:txBody>
          <a:bodyPr/>
          <a:lstStyle/>
          <a:p>
            <a:r>
              <a:rPr lang="en-US" dirty="0" smtClean="0"/>
              <a:t>Random Variables, E(X)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533400" y="1600200"/>
            <a:ext cx="8077200" cy="4411663"/>
          </a:xfrm>
        </p:spPr>
        <p:txBody>
          <a:bodyPr/>
          <a:lstStyle/>
          <a:p>
            <a:r>
              <a:rPr lang="en-US" dirty="0" smtClean="0"/>
              <a:t>Interesting random variables include the normal random variable</a:t>
            </a:r>
          </a:p>
          <a:p>
            <a:r>
              <a:rPr lang="en-US" dirty="0" smtClean="0"/>
              <a:t>Bell-shaped curve with mean </a:t>
            </a:r>
            <a:r>
              <a:rPr lang="el-GR" dirty="0" smtClean="0"/>
              <a:t>μ</a:t>
            </a:r>
            <a:r>
              <a:rPr lang="en-US" dirty="0" smtClean="0"/>
              <a:t> and standard deviation </a:t>
            </a:r>
            <a:r>
              <a:rPr lang="el-GR" dirty="0" smtClean="0"/>
              <a:t>σ</a:t>
            </a:r>
            <a:endParaRPr lang="en-US" dirty="0" smtClean="0"/>
          </a:p>
          <a:p>
            <a:r>
              <a:rPr lang="en-US" dirty="0" smtClean="0"/>
              <a:t>Continuous random variable</a:t>
            </a:r>
          </a:p>
          <a:p>
            <a:r>
              <a:rPr lang="el-GR" dirty="0" smtClean="0"/>
              <a:t>Φ</a:t>
            </a:r>
            <a:r>
              <a:rPr lang="en-US" dirty="0" smtClean="0"/>
              <a:t>(x) = P{X &lt; x}</a:t>
            </a:r>
          </a:p>
          <a:p>
            <a:r>
              <a:rPr lang="en-US" dirty="0" smtClean="0"/>
              <a:t>CLT: Large n, sample will</a:t>
            </a:r>
          </a:p>
          <a:p>
            <a:pPr marL="0" indent="0">
              <a:buNone/>
            </a:pPr>
            <a:r>
              <a:rPr lang="en-US" dirty="0" smtClean="0"/>
              <a:t>    be approximately normal</a:t>
            </a:r>
          </a:p>
        </p:txBody>
      </p:sp>
      <p:pic>
        <p:nvPicPr>
          <p:cNvPr id="1026" name="Picture 2" descr="bell curv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114800"/>
            <a:ext cx="2857500" cy="198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title"/>
          </p:nvPr>
        </p:nvSpPr>
        <p:spPr>
          <a:xfrm>
            <a:off x="533400" y="457200"/>
            <a:ext cx="8077200" cy="10747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Lognormal and Brownian Motion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idx="1"/>
          </p:nvPr>
        </p:nvSpPr>
        <p:spPr>
          <a:xfrm>
            <a:off x="533400" y="1600200"/>
            <a:ext cx="8077200" cy="4411663"/>
          </a:xfrm>
        </p:spPr>
        <p:txBody>
          <a:bodyPr/>
          <a:lstStyle/>
          <a:p>
            <a:r>
              <a:rPr lang="en-US" dirty="0" smtClean="0"/>
              <a:t>A </a:t>
            </a:r>
            <a:r>
              <a:rPr lang="en-US" dirty="0" err="1" smtClean="0"/>
              <a:t>rv</a:t>
            </a:r>
            <a:r>
              <a:rPr lang="en-US" dirty="0" smtClean="0"/>
              <a:t> Y is lognormal if log(Y) is a normal random variable</a:t>
            </a:r>
          </a:p>
          <a:p>
            <a:r>
              <a:rPr lang="en-US" dirty="0" smtClean="0"/>
              <a:t>Y = e</a:t>
            </a:r>
            <a:r>
              <a:rPr lang="en-US" baseline="30000" dirty="0" smtClean="0"/>
              <a:t>X</a:t>
            </a:r>
            <a:r>
              <a:rPr lang="en-US" dirty="0" smtClean="0"/>
              <a:t>, E(Y) = e</a:t>
            </a:r>
            <a:r>
              <a:rPr lang="el-GR" baseline="30000" dirty="0" smtClean="0"/>
              <a:t>μ</a:t>
            </a:r>
            <a:r>
              <a:rPr lang="en-US" baseline="30000" dirty="0" smtClean="0"/>
              <a:t>+</a:t>
            </a:r>
            <a:r>
              <a:rPr lang="el-GR" baseline="30000" dirty="0"/>
              <a:t> </a:t>
            </a:r>
            <a:r>
              <a:rPr lang="el-GR" baseline="30000" dirty="0" smtClean="0"/>
              <a:t>σ</a:t>
            </a:r>
            <a:r>
              <a:rPr lang="en-US" baseline="60000" dirty="0" smtClean="0"/>
              <a:t>2</a:t>
            </a:r>
            <a:r>
              <a:rPr lang="en-US" baseline="30000" dirty="0" smtClean="0"/>
              <a:t>/2</a:t>
            </a:r>
            <a:endParaRPr lang="en-US" baseline="30000" dirty="0"/>
          </a:p>
          <a:p>
            <a:r>
              <a:rPr lang="en-US" dirty="0" smtClean="0"/>
              <a:t>Brownian Motion: Limit of small interval model, X(</a:t>
            </a:r>
            <a:r>
              <a:rPr lang="en-US" dirty="0" err="1" smtClean="0"/>
              <a:t>t+y</a:t>
            </a:r>
            <a:r>
              <a:rPr lang="en-US" dirty="0" smtClean="0"/>
              <a:t>) – X(y) ~ N(</a:t>
            </a:r>
            <a:r>
              <a:rPr lang="el-GR" dirty="0" smtClean="0"/>
              <a:t>μ</a:t>
            </a:r>
            <a:r>
              <a:rPr lang="en-US" dirty="0" smtClean="0"/>
              <a:t>t, t</a:t>
            </a:r>
            <a:r>
              <a:rPr lang="el-GR" dirty="0" smtClean="0"/>
              <a:t>σ</a:t>
            </a:r>
            <a:r>
              <a:rPr lang="en-US" baseline="30000" dirty="0" smtClean="0"/>
              <a:t>2</a:t>
            </a:r>
            <a:r>
              <a:rPr lang="en-US" dirty="0" smtClean="0"/>
              <a:t>)</a:t>
            </a:r>
          </a:p>
          <a:p>
            <a:r>
              <a:rPr lang="en-US" dirty="0" smtClean="0"/>
              <a:t>Geometric BM: S(t) = e</a:t>
            </a:r>
            <a:r>
              <a:rPr lang="en-US" baseline="30000" dirty="0" smtClean="0"/>
              <a:t>X(t)</a:t>
            </a:r>
          </a:p>
          <a:p>
            <a:r>
              <a:rPr lang="en-US" dirty="0" smtClean="0"/>
              <a:t>log[(S(</a:t>
            </a:r>
            <a:r>
              <a:rPr lang="en-US" dirty="0" err="1" smtClean="0"/>
              <a:t>t+y</a:t>
            </a:r>
            <a:r>
              <a:rPr lang="en-US" dirty="0" smtClean="0"/>
              <a:t>)/S(y)] ~ </a:t>
            </a:r>
            <a:r>
              <a:rPr lang="en-US" dirty="0"/>
              <a:t>N(</a:t>
            </a:r>
            <a:r>
              <a:rPr lang="el-GR" dirty="0"/>
              <a:t>μ</a:t>
            </a:r>
            <a:r>
              <a:rPr lang="en-US" dirty="0"/>
              <a:t>t, t</a:t>
            </a:r>
            <a:r>
              <a:rPr lang="el-GR" dirty="0"/>
              <a:t>σ</a:t>
            </a:r>
            <a:r>
              <a:rPr lang="en-US" baseline="30000" dirty="0"/>
              <a:t>2</a:t>
            </a:r>
            <a:r>
              <a:rPr lang="en-US" dirty="0" smtClean="0"/>
              <a:t>), </a:t>
            </a:r>
            <a:r>
              <a:rPr lang="en-US" dirty="0" err="1" smtClean="0"/>
              <a:t>indp</a:t>
            </a:r>
            <a:r>
              <a:rPr lang="en-US" dirty="0" smtClean="0"/>
              <a:t>. up to y</a:t>
            </a:r>
          </a:p>
          <a:p>
            <a:r>
              <a:rPr lang="en-US" dirty="0" smtClean="0"/>
              <a:t>Useful for pricing securities – cannot be negative, percent change rather than absolute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25" y="1228725"/>
            <a:ext cx="8286750" cy="4400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077200" cy="1074738"/>
          </a:xfrm>
        </p:spPr>
        <p:txBody>
          <a:bodyPr/>
          <a:lstStyle/>
          <a:p>
            <a:r>
              <a:rPr lang="en-US" dirty="0" smtClean="0"/>
              <a:t>Interest Rate &amp; Present Value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533400" y="1219200"/>
            <a:ext cx="8077200" cy="4792663"/>
          </a:xfrm>
        </p:spPr>
        <p:txBody>
          <a:bodyPr/>
          <a:lstStyle/>
          <a:p>
            <a:r>
              <a:rPr lang="en-US" dirty="0" smtClean="0"/>
              <a:t>Time value of money: P + </a:t>
            </a:r>
            <a:r>
              <a:rPr lang="en-US" dirty="0" err="1" smtClean="0"/>
              <a:t>rP</a:t>
            </a:r>
            <a:r>
              <a:rPr lang="en-US" dirty="0"/>
              <a:t> </a:t>
            </a:r>
            <a:r>
              <a:rPr lang="en-US" dirty="0" smtClean="0"/>
              <a:t>= (1+r)P</a:t>
            </a:r>
          </a:p>
          <a:p>
            <a:r>
              <a:rPr lang="en-US" dirty="0" smtClean="0"/>
              <a:t>Continuous compounding</a:t>
            </a:r>
          </a:p>
          <a:p>
            <a:r>
              <a:rPr lang="en-US" dirty="0" smtClean="0"/>
              <a:t>r</a:t>
            </a:r>
            <a:r>
              <a:rPr lang="en-US" baseline="-25000" dirty="0" smtClean="0"/>
              <a:t>eff</a:t>
            </a:r>
            <a:r>
              <a:rPr lang="en-US" dirty="0" smtClean="0"/>
              <a:t> = (actual – initial) / initial</a:t>
            </a:r>
          </a:p>
          <a:p>
            <a:r>
              <a:rPr lang="en-US" dirty="0" smtClean="0"/>
              <a:t>Present Value: v(1+r)</a:t>
            </a:r>
            <a:r>
              <a:rPr lang="en-US" baseline="30000" dirty="0" smtClean="0"/>
              <a:t>-</a:t>
            </a:r>
            <a:r>
              <a:rPr lang="en-US" baseline="30000" dirty="0" err="1" smtClean="0"/>
              <a:t>i</a:t>
            </a:r>
            <a:endParaRPr lang="en-US" baseline="30000" dirty="0" smtClean="0"/>
          </a:p>
          <a:p>
            <a:r>
              <a:rPr lang="en-US" dirty="0" smtClean="0"/>
              <a:t>Cash Flow Proposition and Weaker Condition</a:t>
            </a:r>
          </a:p>
          <a:p>
            <a:r>
              <a:rPr lang="en-US" dirty="0" smtClean="0"/>
              <a:t>Rate of return makes present value of return equal to initial payment</a:t>
            </a:r>
          </a:p>
          <a:p>
            <a:r>
              <a:rPr lang="en-US" dirty="0" smtClean="0"/>
              <a:t>r = (return / initial) – 1</a:t>
            </a:r>
          </a:p>
          <a:p>
            <a:r>
              <a:rPr lang="en-US" dirty="0" smtClean="0"/>
              <a:t>Double payments example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077200" cy="1075426"/>
          </a:xfrm>
        </p:spPr>
        <p:txBody>
          <a:bodyPr/>
          <a:lstStyle/>
          <a:p>
            <a:r>
              <a:rPr lang="en-US" dirty="0" smtClean="0"/>
              <a:t>Options &amp; Arbitrage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533400" y="1295400"/>
            <a:ext cx="8077200" cy="5029197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An option is a literal “option” to buy a stock at a certain strike price, ‘K’, in the future</a:t>
            </a:r>
          </a:p>
          <a:p>
            <a:r>
              <a:rPr lang="en-US" dirty="0" smtClean="0"/>
              <a:t>A put is the exact opposite</a:t>
            </a:r>
          </a:p>
          <a:p>
            <a:r>
              <a:rPr lang="en-US" dirty="0" smtClean="0"/>
              <a:t>Arbitrage is a </a:t>
            </a:r>
            <a:r>
              <a:rPr lang="en-US" i="1" dirty="0" smtClean="0"/>
              <a:t>sure-win</a:t>
            </a:r>
            <a:r>
              <a:rPr lang="en-US" dirty="0" smtClean="0"/>
              <a:t> betting scheme</a:t>
            </a:r>
          </a:p>
          <a:p>
            <a:r>
              <a:rPr lang="en-US" dirty="0" smtClean="0"/>
              <a:t>Law of One Price: If two investments have same present value, then C</a:t>
            </a:r>
            <a:r>
              <a:rPr lang="en-US" baseline="-25000" dirty="0" smtClean="0"/>
              <a:t>1</a:t>
            </a:r>
            <a:r>
              <a:rPr lang="en-US" dirty="0" smtClean="0"/>
              <a:t>=C</a:t>
            </a:r>
            <a:r>
              <a:rPr lang="en-US" baseline="-25000" dirty="0" smtClean="0"/>
              <a:t>2</a:t>
            </a:r>
            <a:r>
              <a:rPr lang="en-US" dirty="0" smtClean="0"/>
              <a:t> or there is arbitrage</a:t>
            </a:r>
          </a:p>
          <a:p>
            <a:r>
              <a:rPr lang="en-US" dirty="0" smtClean="0"/>
              <a:t>Arbitrage Example</a:t>
            </a:r>
          </a:p>
          <a:p>
            <a:r>
              <a:rPr lang="en-US" dirty="0" smtClean="0"/>
              <a:t>The Arbitrage Theorem: Either p such that Sum[p*r(j)] = 0 or else there is a betting strategy for which Sum[x*r(j)] &gt; 0</a:t>
            </a:r>
          </a:p>
          <a:p>
            <a:r>
              <a:rPr lang="en-US" dirty="0" smtClean="0"/>
              <a:t>p = (1 + r – d) / (u – d)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6" y="276225"/>
            <a:ext cx="9048477" cy="597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077200" cy="1075426"/>
          </a:xfrm>
        </p:spPr>
        <p:txBody>
          <a:bodyPr>
            <a:normAutofit/>
          </a:bodyPr>
          <a:lstStyle/>
          <a:p>
            <a:r>
              <a:rPr lang="en-US" dirty="0" smtClean="0"/>
              <a:t>Black-Scholes, Properties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533400" y="3048000"/>
            <a:ext cx="8077200" cy="3810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 is no-arbitrage option price</a:t>
            </a:r>
          </a:p>
          <a:p>
            <a:r>
              <a:rPr lang="en-US" dirty="0" smtClean="0"/>
              <a:t>C(s, t, K, </a:t>
            </a:r>
            <a:r>
              <a:rPr lang="el-GR" dirty="0" smtClean="0"/>
              <a:t>σ</a:t>
            </a:r>
            <a:r>
              <a:rPr lang="en-US" dirty="0" smtClean="0"/>
              <a:t>, r)</a:t>
            </a:r>
          </a:p>
          <a:p>
            <a:r>
              <a:rPr lang="en-US" dirty="0" smtClean="0"/>
              <a:t>Phi is normal distribution</a:t>
            </a:r>
          </a:p>
          <a:p>
            <a:r>
              <a:rPr lang="en-US" dirty="0" smtClean="0"/>
              <a:t>Under lognormal, Brownian motion assumptions</a:t>
            </a:r>
          </a:p>
          <a:p>
            <a:r>
              <a:rPr lang="en-US" dirty="0" smtClean="0"/>
              <a:t>Fischer Black, Myron Scholes in 1973</a:t>
            </a:r>
          </a:p>
          <a:p>
            <a:r>
              <a:rPr lang="en-US" dirty="0"/>
              <a:t>s↑, </a:t>
            </a:r>
            <a:r>
              <a:rPr lang="en-US" dirty="0" smtClean="0"/>
              <a:t>K↓, t↑, </a:t>
            </a:r>
            <a:r>
              <a:rPr lang="el-GR" dirty="0" smtClean="0"/>
              <a:t>σ</a:t>
            </a:r>
            <a:r>
              <a:rPr lang="en-US" dirty="0" smtClean="0"/>
              <a:t>↑, r↑</a:t>
            </a:r>
          </a:p>
          <a:p>
            <a:r>
              <a:rPr lang="en-US" dirty="0"/>
              <a:t>∂</a:t>
            </a:r>
            <a:r>
              <a:rPr lang="en-US" dirty="0" smtClean="0"/>
              <a:t>/∂s(C) = </a:t>
            </a:r>
            <a:r>
              <a:rPr lang="el-GR" dirty="0" smtClean="0"/>
              <a:t>Φ</a:t>
            </a:r>
            <a:r>
              <a:rPr lang="en-US" dirty="0" smtClean="0"/>
              <a:t>(w)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AutoShape 2" descr="http://us-mg6.mail.yahoo.com/ya/download?mid=2_0_0_1_2876128_ALTuHkgAACXYUYCX%2BQ15hVbl8zs&amp;pid=2&amp;fid=Inbox&amp;inline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599" y="1295400"/>
            <a:ext cx="4637411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077200" cy="1075426"/>
          </a:xfrm>
        </p:spPr>
        <p:txBody>
          <a:bodyPr/>
          <a:lstStyle/>
          <a:p>
            <a:r>
              <a:rPr lang="en-US" dirty="0" smtClean="0"/>
              <a:t>Black-Scholes Example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533400" y="1371600"/>
            <a:ext cx="8077200" cy="5181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A security is presently selling for $30, the current interest rate is 8% annually, and the security’s volatility is measured at .20. What is the no-arbitrage cost of a call option that expires in three months with strike price of $34?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 = [.02 + .005 – </a:t>
            </a:r>
            <a:r>
              <a:rPr lang="en-US" dirty="0" err="1" smtClean="0"/>
              <a:t>ln</a:t>
            </a:r>
            <a:r>
              <a:rPr lang="en-US" dirty="0" smtClean="0"/>
              <a:t>(34/30)]/.10 ~ -1.0016</a:t>
            </a:r>
          </a:p>
          <a:p>
            <a:pPr marL="0" indent="0">
              <a:buNone/>
            </a:pPr>
            <a:r>
              <a:rPr lang="en-US" dirty="0" smtClean="0"/>
              <a:t>C = 30</a:t>
            </a:r>
            <a:r>
              <a:rPr lang="el-GR" dirty="0" smtClean="0"/>
              <a:t>Φ</a:t>
            </a:r>
            <a:r>
              <a:rPr lang="en-US" dirty="0" smtClean="0"/>
              <a:t>(w) – 34e-.02</a:t>
            </a:r>
            <a:r>
              <a:rPr lang="el-GR" dirty="0" smtClean="0"/>
              <a:t>Φ</a:t>
            </a:r>
            <a:r>
              <a:rPr lang="en-US" dirty="0" smtClean="0"/>
              <a:t>(w-.10) = .2383 </a:t>
            </a:r>
            <a:r>
              <a:rPr lang="en-US" dirty="0"/>
              <a:t>= </a:t>
            </a:r>
            <a:r>
              <a:rPr lang="en-US" dirty="0" smtClean="0"/>
              <a:t>24¢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429000"/>
            <a:ext cx="4637411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S010081922">
  <a:themeElements>
    <a:clrScheme name="Business Plan">
      <a:dk1>
        <a:sysClr val="windowText" lastClr="000000"/>
      </a:dk1>
      <a:lt1>
        <a:sysClr val="window" lastClr="FFFFFF"/>
      </a:lt1>
      <a:dk2>
        <a:srgbClr val="284E6A"/>
      </a:dk2>
      <a:lt2>
        <a:srgbClr val="EFE3C4"/>
      </a:lt2>
      <a:accent1>
        <a:srgbClr val="646F4D"/>
      </a:accent1>
      <a:accent2>
        <a:srgbClr val="934721"/>
      </a:accent2>
      <a:accent3>
        <a:srgbClr val="A46721"/>
      </a:accent3>
      <a:accent4>
        <a:srgbClr val="655E6D"/>
      </a:accent4>
      <a:accent5>
        <a:srgbClr val="3A5F7B"/>
      </a:accent5>
      <a:accent6>
        <a:srgbClr val="665E45"/>
      </a:accent6>
      <a:hlink>
        <a:srgbClr val="64A2C8"/>
      </a:hlink>
      <a:folHlink>
        <a:srgbClr val="9BA967"/>
      </a:folHlink>
    </a:clrScheme>
    <a:fontScheme name="School Presentation">
      <a:majorFont>
        <a:latin typeface="Bookman Old Style"/>
        <a:ea typeface=""/>
        <a:cs typeface=""/>
      </a:majorFont>
      <a:minorFont>
        <a:latin typeface="Segoe Condens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5DFADD4-55C1-4508-8806-EDFC9674904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TS010081922</Template>
  <TotalTime>0</TotalTime>
  <Words>502</Words>
  <Application>Microsoft Office PowerPoint</Application>
  <PresentationFormat>On-screen Show (4:3)</PresentationFormat>
  <Paragraphs>65</Paragraphs>
  <Slides>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TS010081922</vt:lpstr>
      <vt:lpstr>Options Pricing and Black-Scholes</vt:lpstr>
      <vt:lpstr>Summary</vt:lpstr>
      <vt:lpstr>Random Variables, E(X)</vt:lpstr>
      <vt:lpstr>Lognormal and Brownian Motion</vt:lpstr>
      <vt:lpstr>Interest Rate &amp; Present Value</vt:lpstr>
      <vt:lpstr>Options &amp; Arbitrage</vt:lpstr>
      <vt:lpstr>Black-Scholes, Properties</vt:lpstr>
      <vt:lpstr>Black-Scholes Example</vt:lpstr>
    </vt:vector>
  </TitlesOfParts>
  <Manager/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2013-04-30T02:57:24Z</dcterms:created>
  <dcterms:modified xsi:type="dcterms:W3CDTF">2013-05-01T04:59:57Z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TC100819229990</vt:lpwstr>
  </property>
</Properties>
</file>