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7EFEBA-FBE3-476F-9AB6-86111B5ED335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BAB2EC3-8817-400C-A37A-AD351E88A0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helios.fmi.fi/~lainema/mcmc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Addison </a:t>
            </a:r>
            <a:r>
              <a:rPr lang="en-US" dirty="0" err="1" smtClean="0"/>
              <a:t>Euhus</a:t>
            </a:r>
            <a:r>
              <a:rPr lang="en-US" dirty="0" smtClean="0"/>
              <a:t>, Guidance by </a:t>
            </a:r>
            <a:r>
              <a:rPr lang="en-US" smtClean="0"/>
              <a:t>Edward Phillips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Introduction To Uncertainty Quantification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6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MATLAB code, the Monte Carlo method runs on the constructed Markov Chains (the covariance matrix V)</a:t>
            </a:r>
          </a:p>
          <a:p>
            <a:r>
              <a:rPr lang="en-US" dirty="0" smtClean="0"/>
              <a:t>After a certain amount of iterations, the chain plots will show whether or not the chain has converged to values for the parameters</a:t>
            </a:r>
          </a:p>
          <a:p>
            <a:r>
              <a:rPr lang="en-US" dirty="0" smtClean="0"/>
              <a:t>After enough iterations have been run, the chain can be observed and the parameter calculations can be used to predict behavior in the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3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Small Iterations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4847539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838200"/>
            <a:ext cx="5107229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02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Large Iterations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5314950" cy="496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99" y="838200"/>
            <a:ext cx="4953997" cy="43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92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Results from the Algae Model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90600"/>
            <a:ext cx="6653212" cy="320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27" y="838200"/>
            <a:ext cx="78486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11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and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r>
              <a:rPr lang="en-US" dirty="0" smtClean="0"/>
              <a:t>Book – </a:t>
            </a:r>
            <a:r>
              <a:rPr lang="en-US" i="1" dirty="0" smtClean="0"/>
              <a:t>Uncertainty Quantification: Theory, Implementation, and Applications, </a:t>
            </a:r>
            <a:r>
              <a:rPr lang="en-US" dirty="0" smtClean="0"/>
              <a:t>by Smith</a:t>
            </a:r>
          </a:p>
          <a:p>
            <a:r>
              <a:rPr lang="en-US" dirty="0" smtClean="0"/>
              <a:t>Example Source/Data  from </a:t>
            </a:r>
            <a:r>
              <a:rPr lang="en-US" dirty="0" smtClean="0">
                <a:hlinkClick r:id="rId2"/>
              </a:rPr>
              <a:t>http://helios.fmi.fi/~lainema/mcmc/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www.ec-securehost.com/SIAM/images/CS12_l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437" y="1447800"/>
            <a:ext cx="3362325" cy="495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30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Uncertainty Quantification?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UQ is a way of determining likely outcomes when specific factors are unknown</a:t>
            </a:r>
          </a:p>
          <a:p>
            <a:r>
              <a:rPr lang="en-US" dirty="0" smtClean="0"/>
              <a:t>Parameter, Structural, Experimental Uncertainty</a:t>
            </a:r>
          </a:p>
          <a:p>
            <a:r>
              <a:rPr lang="en-US" dirty="0" smtClean="0"/>
              <a:t>Algae Example: Even if we knew the exact concentration of microorganisms in a pond and water/temperature, there are small details (e.g. rock positioning, irregular shape) that cause uncertainty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1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Algae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pond with phytoplankton (algae) A, zooplankton Z, and nutrient phosphorous P</a:t>
            </a:r>
            <a:endParaRPr lang="en-US" dirty="0"/>
          </a:p>
        </p:txBody>
      </p:sp>
      <p:pic>
        <p:nvPicPr>
          <p:cNvPr id="2050" name="Picture 2" descr="http://helios.fmi.fi/%7Elainema/mcmc/ex/algaewe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43200"/>
            <a:ext cx="5962650" cy="375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8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Algae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18418"/>
            <a:ext cx="8229600" cy="4525963"/>
          </a:xfrm>
        </p:spPr>
        <p:txBody>
          <a:bodyPr/>
          <a:lstStyle/>
          <a:p>
            <a:r>
              <a:rPr lang="en-US" dirty="0" smtClean="0"/>
              <a:t>This can be modeled by a simple predator prey model</a:t>
            </a:r>
            <a:endParaRPr lang="en-US" dirty="0"/>
          </a:p>
        </p:txBody>
      </p:sp>
      <p:pic>
        <p:nvPicPr>
          <p:cNvPr id="3076" name="Picture 4" descr="http://latex.codecogs.com/gif.latex?%5Cfrac%7BdA%7D%7Bdt%7D%20%3D%20%28%5Cmu%20-%20%5Crho%20_%7Ba%7D%20-%20Q%20-%20%5Calpha%20Z%2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268" y="2438399"/>
            <a:ext cx="4452932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latex.codecogs.com/gif.latex?%5Cfrac%7BdZ%7D%7Bdt%7D%20%3D%20%5Calpha%20Z%20A%20-%20%5Crho_%7Bz%7D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834" y="3429000"/>
            <a:ext cx="2971800" cy="81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latex.codecogs.com/gif.latex?%5Cfrac%7BdP%7D%7Bdt%7D%20%3D%20-Q%28P-P_%7Bin%7D%29%20&amp;plus;%20%28%5Crho_%7Ba%7D-%5Cmu%29A%20&amp;plus;%20%5Crho_%7Bz%7D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43400"/>
            <a:ext cx="6503502" cy="81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latex.codecogs.com/gif.latex?%5Cmu%20%3D%20%5Cfrac%7B%7B%7D%5Cmu%5E%7Bmax%7D%5Ctheta%5E%7B%28T-20%29%7DP%7D%7Bk&amp;plus;P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088" y="5257800"/>
            <a:ext cx="3541292" cy="110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0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Concentrations of A, Z, and P can be measured as well as the outflow Q, temperature T, and inflow of phosphorous P</a:t>
            </a:r>
            <a:r>
              <a:rPr lang="en-US" baseline="-25000" dirty="0" smtClean="0"/>
              <a:t>in</a:t>
            </a:r>
          </a:p>
          <a:p>
            <a:r>
              <a:rPr lang="en-US" dirty="0" smtClean="0"/>
              <a:t>However, the rest of the values cannot be measured as easily – growth rate mu, rho’s, alpha, k, and theta. Because of uncertainty, these will be hard to determine using standard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71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1564"/>
            <a:ext cx="7772400" cy="1143000"/>
          </a:xfrm>
        </p:spPr>
        <p:txBody>
          <a:bodyPr/>
          <a:lstStyle/>
          <a:p>
            <a:r>
              <a:rPr lang="en-US" dirty="0" smtClean="0"/>
              <a:t>Observed Algae Data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6248400" cy="550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1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Approach: MCMC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Markov Chain Monte Carlo (MCMC) Technique</a:t>
            </a:r>
          </a:p>
          <a:p>
            <a:r>
              <a:rPr lang="en-US" dirty="0" smtClean="0"/>
              <a:t>“Specify parameter values that explore the geometry of the distribution”</a:t>
            </a:r>
          </a:p>
          <a:p>
            <a:r>
              <a:rPr lang="en-US" dirty="0" smtClean="0"/>
              <a:t>Constructs Markov Chains whose stationary distribution is the posterior density</a:t>
            </a:r>
          </a:p>
          <a:p>
            <a:r>
              <a:rPr lang="en-US" dirty="0" smtClean="0"/>
              <a:t>Evaluate realizations of the chain, which samples the posterior and obtains a density for parameters based on observed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Delayed Rejection Adaptive Metropolis (DRAM)</a:t>
            </a:r>
          </a:p>
          <a:p>
            <a:r>
              <a:rPr lang="en-US" dirty="0" smtClean="0"/>
              <a:t>Based upon multiple iterations and variance/covariance calculations</a:t>
            </a:r>
          </a:p>
          <a:p>
            <a:r>
              <a:rPr lang="en-US" dirty="0" smtClean="0"/>
              <a:t>Updates the parameter value if it satisfies specific probabilistic conditions, and continues to iterate on the initial chain</a:t>
            </a:r>
          </a:p>
          <a:p>
            <a:r>
              <a:rPr lang="en-US" dirty="0" smtClean="0"/>
              <a:t>“Monte Carlo” on the Markov Chains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4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1046</TotalTime>
  <Words>379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An Introduction To Uncertainty Quantification</vt:lpstr>
      <vt:lpstr>Book and References</vt:lpstr>
      <vt:lpstr>What is Uncertainty Quantification?</vt:lpstr>
      <vt:lpstr>The Algae Example</vt:lpstr>
      <vt:lpstr>The Algae Example</vt:lpstr>
      <vt:lpstr>Observations and Parameters</vt:lpstr>
      <vt:lpstr>Observed Algae Data</vt:lpstr>
      <vt:lpstr>Statistical Approach: MCMC</vt:lpstr>
      <vt:lpstr>DRAM Algorithm</vt:lpstr>
      <vt:lpstr>Running the Algorithm</vt:lpstr>
      <vt:lpstr>Small Iterations</vt:lpstr>
      <vt:lpstr>Large Iterations</vt:lpstr>
      <vt:lpstr>Results from the Algae Model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Uncertainty Quantification</dc:title>
  <dc:creator>Addison</dc:creator>
  <cp:lastModifiedBy>Addison</cp:lastModifiedBy>
  <cp:revision>10</cp:revision>
  <dcterms:created xsi:type="dcterms:W3CDTF">2014-05-07T21:59:04Z</dcterms:created>
  <dcterms:modified xsi:type="dcterms:W3CDTF">2014-05-10T20:00:03Z</dcterms:modified>
</cp:coreProperties>
</file>