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3" r:id="rId4"/>
    <p:sldId id="266" r:id="rId5"/>
    <p:sldId id="267" r:id="rId6"/>
    <p:sldId id="268" r:id="rId7"/>
    <p:sldId id="258" r:id="rId8"/>
    <p:sldId id="259" r:id="rId9"/>
    <p:sldId id="261" r:id="rId10"/>
    <p:sldId id="262" r:id="rId11"/>
    <p:sldId id="272" r:id="rId12"/>
    <p:sldId id="265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key Salins" initials="MS" lastIdx="12" clrIdx="0">
    <p:extLst/>
  </p:cmAuthor>
  <p:cmAuthor id="2" name="Yufan Fei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8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commentAuthors" Target="commentAuthors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79C47-60AC-6448-854F-8F71E3E696BF}" type="datetimeFigureOut">
              <a:rPr lang="en-US" smtClean="0"/>
              <a:t>5/6/15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0C-7FC0-B84E-9EAA-010C7FA65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571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Behavior</a:t>
            </a:r>
            <a:r>
              <a:rPr lang="en-US" baseline="0" dirty="0" smtClean="0"/>
              <a:t> of the movement is different from what he expected to see. Constantly direction changing. Non-smooth. Mathematical movement with random path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7330C-7FC0-B84E-9EAA-010C7FA65A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71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it</a:t>
            </a:r>
            <a:r>
              <a:rPr lang="en-US" baseline="0" dirty="0" smtClean="0"/>
              <a:t> is? Explain the math as a random variable.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7330C-7FC0-B84E-9EAA-010C7FA65A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989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7330C-7FC0-B84E-9EAA-010C7FA65AE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35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7330C-7FC0-B84E-9EAA-010C7FA65AE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56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Symetric</a:t>
            </a:r>
            <a:r>
              <a:rPr lang="en-US" baseline="0" dirty="0" smtClean="0"/>
              <a:t> distribution, equal likely to go up or down.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7330C-7FC0-B84E-9EAA-010C7FA65AE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400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plot when talking about W(t)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7330C-7FC0-B84E-9EAA-010C7FA65AE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784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Consider xxx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7330C-7FC0-B84E-9EAA-010C7FA65AE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81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7920-1651-4F4B-8129-D554D9E4E4CB}" type="datetimeFigureOut">
              <a:rPr lang="en-US" smtClean="0"/>
              <a:t>5/6/15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A395-E1B2-9F40-A169-F9E4AAE05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898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7920-1651-4F4B-8129-D554D9E4E4CB}" type="datetimeFigureOut">
              <a:rPr lang="en-US" smtClean="0"/>
              <a:t>5/6/15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A395-E1B2-9F40-A169-F9E4AAE05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1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7920-1651-4F4B-8129-D554D9E4E4CB}" type="datetimeFigureOut">
              <a:rPr lang="en-US" smtClean="0"/>
              <a:t>5/6/15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A395-E1B2-9F40-A169-F9E4AAE05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5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7920-1651-4F4B-8129-D554D9E4E4CB}" type="datetimeFigureOut">
              <a:rPr lang="en-US" smtClean="0"/>
              <a:t>5/6/15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A395-E1B2-9F40-A169-F9E4AAE05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17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7920-1651-4F4B-8129-D554D9E4E4CB}" type="datetimeFigureOut">
              <a:rPr lang="en-US" smtClean="0"/>
              <a:t>5/6/15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A395-E1B2-9F40-A169-F9E4AAE05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467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7920-1651-4F4B-8129-D554D9E4E4CB}" type="datetimeFigureOut">
              <a:rPr lang="en-US" smtClean="0"/>
              <a:t>5/6/15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A395-E1B2-9F40-A169-F9E4AAE05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65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7920-1651-4F4B-8129-D554D9E4E4CB}" type="datetimeFigureOut">
              <a:rPr lang="en-US" smtClean="0"/>
              <a:t>5/6/15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A395-E1B2-9F40-A169-F9E4AAE05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38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7920-1651-4F4B-8129-D554D9E4E4CB}" type="datetimeFigureOut">
              <a:rPr lang="en-US" smtClean="0"/>
              <a:t>5/6/15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A395-E1B2-9F40-A169-F9E4AAE05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0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7920-1651-4F4B-8129-D554D9E4E4CB}" type="datetimeFigureOut">
              <a:rPr lang="en-US" smtClean="0"/>
              <a:t>5/6/15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A395-E1B2-9F40-A169-F9E4AAE05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31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7920-1651-4F4B-8129-D554D9E4E4CB}" type="datetimeFigureOut">
              <a:rPr lang="en-US" smtClean="0"/>
              <a:t>5/6/15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A395-E1B2-9F40-A169-F9E4AAE05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354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7920-1651-4F4B-8129-D554D9E4E4CB}" type="datetimeFigureOut">
              <a:rPr lang="en-US" smtClean="0"/>
              <a:t>5/6/15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A395-E1B2-9F40-A169-F9E4AAE05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177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B7920-1651-4F4B-8129-D554D9E4E4CB}" type="datetimeFigureOut">
              <a:rPr lang="en-US" smtClean="0"/>
              <a:t>5/6/15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0A395-E1B2-9F40-A169-F9E4AAE05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63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391" y="2116457"/>
            <a:ext cx="7939295" cy="1748411"/>
          </a:xfrm>
        </p:spPr>
        <p:txBody>
          <a:bodyPr/>
          <a:lstStyle/>
          <a:p>
            <a:r>
              <a:rPr lang="en-US" dirty="0" smtClean="0"/>
              <a:t>Intro to the Brownian Motion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029126" y="3864868"/>
            <a:ext cx="16204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Yufan Fei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941570" y="4569568"/>
            <a:ext cx="5561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</a:t>
            </a:r>
            <a:r>
              <a:rPr lang="en-US" dirty="0"/>
              <a:t>Introduction to Stochastic Calculus with Applications”</a:t>
            </a:r>
            <a:r>
              <a:rPr lang="en-US" dirty="0" smtClean="0"/>
              <a:t>. By </a:t>
            </a:r>
            <a:r>
              <a:rPr lang="en-US" dirty="0" err="1" smtClean="0"/>
              <a:t>Fima</a:t>
            </a:r>
            <a:r>
              <a:rPr lang="en-US" dirty="0" smtClean="0"/>
              <a:t> C </a:t>
            </a:r>
            <a:r>
              <a:rPr lang="en-US" dirty="0" err="1"/>
              <a:t>Klebaner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730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16200000">
            <a:off x="913597" y="3251491"/>
            <a:ext cx="2356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Fifty simulations of B(t) 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6396" y="0"/>
            <a:ext cx="68388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198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feature of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Almost every sample path B(t)</a:t>
            </a:r>
          </a:p>
          <a:p>
            <a:pPr lvl="1"/>
            <a:r>
              <a:rPr lang="en-US" dirty="0" smtClean="0"/>
              <a:t>Is not monotone at any interval</a:t>
            </a:r>
          </a:p>
          <a:p>
            <a:pPr lvl="2"/>
            <a:r>
              <a:rPr lang="en-US" dirty="0" smtClean="0"/>
              <a:t>Pick any interval [a, b], there exists infinite many small intervals such that P(B</a:t>
            </a:r>
            <a:r>
              <a:rPr lang="en-US" dirty="0" smtClean="0"/>
              <a:t>(</a:t>
            </a:r>
            <a:r>
              <a:rPr lang="en-US" dirty="0"/>
              <a:t>t</a:t>
            </a:r>
            <a:r>
              <a:rPr lang="en-US" dirty="0" smtClean="0"/>
              <a:t>) </a:t>
            </a:r>
            <a:r>
              <a:rPr lang="en-US" dirty="0" smtClean="0"/>
              <a:t>is </a:t>
            </a:r>
            <a:r>
              <a:rPr lang="en-US" dirty="0" smtClean="0"/>
              <a:t>monotone on [a, b]) </a:t>
            </a:r>
            <a:r>
              <a:rPr lang="en-US" dirty="0" smtClean="0"/>
              <a:t>= 0</a:t>
            </a:r>
          </a:p>
          <a:p>
            <a:pPr lvl="1"/>
            <a:r>
              <a:rPr lang="en-US" dirty="0" smtClean="0"/>
              <a:t>Is not differentiable at any time</a:t>
            </a:r>
          </a:p>
          <a:p>
            <a:pPr lvl="2"/>
            <a:r>
              <a:rPr lang="en-US" dirty="0" smtClean="0"/>
              <a:t>Consider                                          , then the </a:t>
            </a:r>
            <a:r>
              <a:rPr lang="en-US" dirty="0" smtClean="0"/>
              <a:t>limit does not converge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because B(t) is neither decreasing nor increasing. Thus there exists a sequence {</a:t>
            </a:r>
            <a:r>
              <a:rPr lang="en-US" dirty="0" err="1" smtClean="0">
                <a:sym typeface="Wingdings"/>
              </a:rPr>
              <a:t>t</a:t>
            </a:r>
            <a:r>
              <a:rPr lang="en-US" baseline="-25000" dirty="0" err="1" smtClean="0">
                <a:sym typeface="Wingdings"/>
              </a:rPr>
              <a:t>n</a:t>
            </a:r>
            <a:r>
              <a:rPr lang="en-US" dirty="0">
                <a:sym typeface="Wingdings"/>
              </a:rPr>
              <a:t>}</a:t>
            </a:r>
            <a:r>
              <a:rPr lang="en-US" baseline="-25000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converging to t such that B(</a:t>
            </a:r>
            <a:r>
              <a:rPr lang="en-US" dirty="0" err="1" smtClean="0">
                <a:sym typeface="Wingdings"/>
              </a:rPr>
              <a:t>t</a:t>
            </a:r>
            <a:r>
              <a:rPr lang="en-US" baseline="-25000" dirty="0" err="1" smtClean="0">
                <a:sym typeface="Wingdings"/>
              </a:rPr>
              <a:t>n</a:t>
            </a:r>
            <a:r>
              <a:rPr lang="en-US" dirty="0" smtClean="0">
                <a:sym typeface="Wingdings"/>
              </a:rPr>
              <a:t>)-B(t) is positive for some n and negative for other n.</a:t>
            </a:r>
            <a:endParaRPr lang="en-US" baseline="-25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0309" y="3993748"/>
            <a:ext cx="27432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561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58251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Brownian Motion does not remember how it goes to the present state.</a:t>
            </a:r>
          </a:p>
          <a:p>
            <a:pPr lvl="1"/>
            <a:r>
              <a:rPr lang="en-US" dirty="0" smtClean="0"/>
              <a:t>Markov property</a:t>
            </a:r>
          </a:p>
          <a:p>
            <a:pPr lvl="1"/>
            <a:r>
              <a:rPr lang="en-US" dirty="0" smtClean="0"/>
              <a:t>Probability distribution based on information from the past (Given path)</a:t>
            </a:r>
          </a:p>
          <a:p>
            <a:pPr marL="457200" lvl="1" indent="0">
              <a:buNone/>
            </a:pPr>
            <a:r>
              <a:rPr lang="en-US" dirty="0" smtClean="0"/>
              <a:t>= Probability distribution given its current state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 algn="ctr">
              <a:buNone/>
            </a:pPr>
            <a:r>
              <a:rPr lang="en-US" dirty="0" smtClean="0"/>
              <a:t>(B(t) | B(1) = 1) has the same distribution as 1 + W(t),</a:t>
            </a:r>
          </a:p>
          <a:p>
            <a:pPr marL="457200" lvl="1" indent="0" algn="ctr">
              <a:buNone/>
            </a:pPr>
            <a:r>
              <a:rPr lang="en-US" dirty="0" smtClean="0"/>
              <a:t>Where W(t) is a different Brownian Motion</a:t>
            </a:r>
          </a:p>
        </p:txBody>
      </p:sp>
    </p:spTree>
    <p:extLst>
      <p:ext uri="{BB962C8B-B14F-4D97-AF65-F5344CB8AC3E}">
        <p14:creationId xmlns:p14="http://schemas.microsoft.com/office/powerpoint/2010/main" val="1813914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in real-life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we define the exit time   </a:t>
            </a:r>
            <a:r>
              <a:rPr lang="en-US" dirty="0" smtClean="0"/>
              <a:t>   </a:t>
            </a:r>
            <a:r>
              <a:rPr lang="en-US" dirty="0"/>
              <a:t>for a Brownian Motion as the minimum time it would take to exit an interval</a:t>
            </a:r>
          </a:p>
          <a:p>
            <a:pPr lvl="1"/>
            <a:r>
              <a:rPr lang="en-US" dirty="0"/>
              <a:t>The exit time for a Brownian Motion is always less than infinity. </a:t>
            </a:r>
            <a:endParaRPr lang="en-US" dirty="0" smtClean="0"/>
          </a:p>
          <a:p>
            <a:r>
              <a:rPr lang="en-US" dirty="0" smtClean="0"/>
              <a:t>By using Markov property and reflection principle, we can establish the distribution of the maximum (minimum) of B(t) on [0, t]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 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8306" y="5592763"/>
            <a:ext cx="4724400" cy="533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9590" y="1600200"/>
            <a:ext cx="477669" cy="47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079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dirty="0" smtClean="0"/>
              <a:t>Zhang, </a:t>
            </a:r>
            <a:r>
              <a:rPr lang="en-US" sz="2500" dirty="0" err="1" smtClean="0"/>
              <a:t>Lixin</a:t>
            </a:r>
            <a:r>
              <a:rPr lang="en-US" sz="2500" dirty="0" smtClean="0"/>
              <a:t>. "Functions of Brownian Motion." (</a:t>
            </a:r>
            <a:r>
              <a:rPr lang="en-US" sz="2500" dirty="0" err="1" smtClean="0"/>
              <a:t>n.d.</a:t>
            </a:r>
            <a:r>
              <a:rPr lang="en-US" sz="2500" dirty="0" smtClean="0"/>
              <a:t>): n. </a:t>
            </a:r>
            <a:r>
              <a:rPr lang="en-US" sz="2500" dirty="0" err="1" smtClean="0"/>
              <a:t>pag</a:t>
            </a:r>
            <a:r>
              <a:rPr lang="en-US" sz="2500" dirty="0" smtClean="0"/>
              <a:t>. Http://</a:t>
            </a:r>
            <a:r>
              <a:rPr lang="en-US" sz="2500" dirty="0" err="1" smtClean="0"/>
              <a:t>www.math.zju.edu.cn</a:t>
            </a:r>
            <a:r>
              <a:rPr lang="en-US" sz="2500" dirty="0" smtClean="0"/>
              <a:t>/</a:t>
            </a:r>
            <a:r>
              <a:rPr lang="en-US" sz="2500" dirty="0" err="1" smtClean="0"/>
              <a:t>zlx</a:t>
            </a:r>
            <a:r>
              <a:rPr lang="en-US" sz="2500" dirty="0" smtClean="0"/>
              <a:t>/</a:t>
            </a:r>
            <a:r>
              <a:rPr lang="en-US" sz="2500" dirty="0" err="1" smtClean="0"/>
              <a:t>forphd</a:t>
            </a:r>
            <a:r>
              <a:rPr lang="en-US" sz="2500" dirty="0" smtClean="0"/>
              <a:t>/ch1-5and6.pdf. Web.</a:t>
            </a:r>
          </a:p>
          <a:p>
            <a:r>
              <a:rPr lang="en-US" sz="2500" dirty="0" err="1" smtClean="0"/>
              <a:t>Fima</a:t>
            </a:r>
            <a:r>
              <a:rPr lang="en-US" sz="2500" dirty="0" smtClean="0"/>
              <a:t> C </a:t>
            </a:r>
            <a:r>
              <a:rPr lang="en-US" sz="2500" dirty="0" err="1" smtClean="0"/>
              <a:t>Klebaner</a:t>
            </a:r>
            <a:r>
              <a:rPr lang="en-US" sz="2500" dirty="0" smtClean="0"/>
              <a:t>. “Introduction to Stochastic Calculus with Applications”. Third Edition. Imperial College Press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250257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 so-called Brownian Motion?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027" y="2068564"/>
            <a:ext cx="2794000" cy="340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61127" y="1570274"/>
            <a:ext cx="1679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Robert Brown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48794" y="6398537"/>
            <a:ext cx="628857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http://</a:t>
            </a:r>
            <a:r>
              <a:rPr lang="en-US" sz="1200" dirty="0" err="1" smtClean="0"/>
              <a:t>www.npg.org.uk</a:t>
            </a:r>
            <a:r>
              <a:rPr lang="en-US" sz="1200" dirty="0" smtClean="0"/>
              <a:t>/collections/search/</a:t>
            </a:r>
            <a:r>
              <a:rPr lang="en-US" sz="1200" dirty="0" err="1" smtClean="0"/>
              <a:t>portraitLarge</a:t>
            </a:r>
            <a:r>
              <a:rPr lang="en-US" sz="1200" dirty="0" smtClean="0"/>
              <a:t>/mw00850/Robert-Brown?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192209" y="2068564"/>
            <a:ext cx="424683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This phenomenon was found by a Scottish botanist Robert Brown while examining grains of pollen of the plant in water under a microscope in 1827. 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527439" y="5680294"/>
            <a:ext cx="298358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 smtClean="0"/>
              <a:t>(21 </a:t>
            </a:r>
            <a:r>
              <a:rPr lang="fr-FR" sz="1500" dirty="0" err="1" smtClean="0"/>
              <a:t>December</a:t>
            </a:r>
            <a:r>
              <a:rPr lang="fr-FR" sz="1500" dirty="0" smtClean="0"/>
              <a:t> 1773 – 10 </a:t>
            </a:r>
            <a:r>
              <a:rPr lang="fr-FR" sz="1500" dirty="0" err="1" smtClean="0"/>
              <a:t>June</a:t>
            </a:r>
            <a:r>
              <a:rPr lang="fr-FR" sz="1500" dirty="0" smtClean="0"/>
              <a:t> 1858)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888664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52304" y="557443"/>
            <a:ext cx="6049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Mathematical properties</a:t>
            </a:r>
            <a:endParaRPr lang="en-US" sz="44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77770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Brownian Motion is a stochastic process:</a:t>
            </a:r>
          </a:p>
          <a:p>
            <a:r>
              <a:rPr lang="en-US" dirty="0" smtClean="0"/>
              <a:t>Independence of increments</a:t>
            </a:r>
          </a:p>
          <a:p>
            <a:pPr lvl="1"/>
            <a:r>
              <a:rPr lang="en-US" sz="2400" i="1" dirty="0" smtClean="0"/>
              <a:t>B(t) - B(s)</a:t>
            </a:r>
            <a:r>
              <a:rPr lang="en-US" sz="2400" dirty="0" smtClean="0"/>
              <a:t>, for </a:t>
            </a:r>
            <a:r>
              <a:rPr lang="en-US" sz="2400" i="1" dirty="0" smtClean="0"/>
              <a:t>t &gt; s</a:t>
            </a:r>
            <a:r>
              <a:rPr lang="en-US" sz="2400" dirty="0" smtClean="0"/>
              <a:t>, is independent of the past.</a:t>
            </a:r>
          </a:p>
          <a:p>
            <a:r>
              <a:rPr lang="en-US" dirty="0" smtClean="0"/>
              <a:t>Normal increments</a:t>
            </a:r>
          </a:p>
          <a:p>
            <a:pPr lvl="1"/>
            <a:r>
              <a:rPr lang="en-US" sz="2400" i="1" dirty="0" smtClean="0"/>
              <a:t>B(t) - B(s) </a:t>
            </a:r>
            <a:r>
              <a:rPr lang="en-US" sz="2400" dirty="0" smtClean="0"/>
              <a:t>has normal distribution with mean 0 and variance </a:t>
            </a:r>
            <a:r>
              <a:rPr lang="en-US" sz="2400" i="1" dirty="0" smtClean="0"/>
              <a:t>t-s</a:t>
            </a:r>
            <a:r>
              <a:rPr lang="en-US" sz="2400" dirty="0" smtClean="0"/>
              <a:t>. </a:t>
            </a:r>
            <a:r>
              <a:rPr lang="en-US" sz="2400" dirty="0" smtClean="0">
                <a:sym typeface="Wingdings"/>
              </a:rPr>
              <a:t>     </a:t>
            </a:r>
            <a:r>
              <a:rPr lang="en-US" sz="2400" i="1" dirty="0" smtClean="0"/>
              <a:t>B(t)- B(s) ~ N (0, t-s) </a:t>
            </a:r>
            <a:r>
              <a:rPr lang="en-US" sz="2400" dirty="0" smtClean="0"/>
              <a:t>distribution</a:t>
            </a:r>
          </a:p>
          <a:p>
            <a:r>
              <a:rPr lang="en-US" dirty="0" smtClean="0"/>
              <a:t>Continuity of paths</a:t>
            </a:r>
          </a:p>
          <a:p>
            <a:pPr lvl="1"/>
            <a:r>
              <a:rPr lang="en-US" sz="2400" i="1" dirty="0" smtClean="0"/>
              <a:t>B(t)</a:t>
            </a:r>
            <a:r>
              <a:rPr lang="en-US" sz="2400" dirty="0" smtClean="0"/>
              <a:t>, </a:t>
            </a:r>
            <a:r>
              <a:rPr lang="en-US" sz="2400" i="1" dirty="0" smtClean="0"/>
              <a:t>t &gt;= 0 </a:t>
            </a:r>
            <a:r>
              <a:rPr lang="en-US" sz="2400" dirty="0" smtClean="0"/>
              <a:t>are continuous functions of </a:t>
            </a:r>
            <a:r>
              <a:rPr lang="en-US" sz="2400" i="1" dirty="0" smtClean="0"/>
              <a:t>t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3404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Independence of Increments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experiments done by Robert Brown</a:t>
            </a:r>
          </a:p>
          <a:p>
            <a:r>
              <a:rPr lang="en-US" dirty="0" smtClean="0"/>
              <a:t>Particles of pollen grains moved through the water resulting from individual molecules </a:t>
            </a:r>
            <a:endParaRPr lang="en-US" dirty="0"/>
          </a:p>
          <a:p>
            <a:r>
              <a:rPr lang="en-US" dirty="0" smtClean="0"/>
              <a:t>The direction of the force of atomic bombardment is constantly changing </a:t>
            </a:r>
          </a:p>
          <a:p>
            <a:r>
              <a:rPr lang="en-US" dirty="0" smtClean="0"/>
              <a:t>Direction of the combined force is unpredictable</a:t>
            </a:r>
          </a:p>
          <a:p>
            <a:r>
              <a:rPr lang="en-US" dirty="0" smtClean="0"/>
              <a:t>Force always exists</a:t>
            </a:r>
          </a:p>
        </p:txBody>
      </p:sp>
    </p:spTree>
    <p:extLst>
      <p:ext uri="{BB962C8B-B14F-4D97-AF65-F5344CB8AC3E}">
        <p14:creationId xmlns:p14="http://schemas.microsoft.com/office/powerpoint/2010/main" val="1512381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Increments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Movement due to instantaneous imbalance in the combined forces </a:t>
            </a:r>
          </a:p>
          <a:p>
            <a:r>
              <a:rPr lang="en-US" dirty="0" smtClean="0"/>
              <a:t>Since a water molecule is 10^5 times smaller than a pollen particle, </a:t>
            </a:r>
            <a:r>
              <a:rPr lang="en-US" dirty="0"/>
              <a:t>the pollen appears to </a:t>
            </a:r>
            <a:r>
              <a:rPr lang="en-US" dirty="0" smtClean="0"/>
              <a:t>travel with </a:t>
            </a:r>
            <a:r>
              <a:rPr lang="en-US" dirty="0"/>
              <a:t>irregular movements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By the central limit theorem, the arithmetic mean of a sufficiently large number of iterates of independent random variables will be approximately normal distributed.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270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Continuity of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property makes an intuitive sense</a:t>
            </a:r>
          </a:p>
          <a:p>
            <a:r>
              <a:rPr lang="en-US" dirty="0" smtClean="0"/>
              <a:t>The only way to have a discontinuous path is that a particle suddenly blinks to another location</a:t>
            </a:r>
          </a:p>
          <a:p>
            <a:pPr lvl="1"/>
            <a:r>
              <a:rPr lang="en-US" dirty="0" smtClean="0"/>
              <a:t>But a particle is not able to jump out of the universe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803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meaning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Graphically speaking, a Brownian Motion is a “function” that has equivalent probability of increasing and decreasing in an incremental time interval.</a:t>
            </a:r>
          </a:p>
          <a:p>
            <a:r>
              <a:rPr lang="en-US" dirty="0" smtClean="0"/>
              <a:t>Every increment over an interval of length      (t-s) is normally distributed with mean 0 and variance (t-s).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624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rot="16200000">
            <a:off x="1228990" y="3241567"/>
            <a:ext cx="1728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 path of B(t) 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5592" y="0"/>
            <a:ext cx="68484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05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16200000">
            <a:off x="1243892" y="3244334"/>
            <a:ext cx="1695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One path of B(t) 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5578" y="0"/>
            <a:ext cx="68484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129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4816</TotalTime>
  <Words>771</Words>
  <Application>Microsoft Macintosh PowerPoint</Application>
  <PresentationFormat>On-screen Show (4:3)</PresentationFormat>
  <Paragraphs>70</Paragraphs>
  <Slides>14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Intro to the Brownian Motion</vt:lpstr>
      <vt:lpstr>What is a so-called Brownian Motion?</vt:lpstr>
      <vt:lpstr>PowerPoint Presentation</vt:lpstr>
      <vt:lpstr>Independence of Increments</vt:lpstr>
      <vt:lpstr>Normal Increments</vt:lpstr>
      <vt:lpstr>Continuity of Paths</vt:lpstr>
      <vt:lpstr>Graphical meaning </vt:lpstr>
      <vt:lpstr>PowerPoint Presentation</vt:lpstr>
      <vt:lpstr>PowerPoint Presentation</vt:lpstr>
      <vt:lpstr>PowerPoint Presentation</vt:lpstr>
      <vt:lpstr>Unique feature of path</vt:lpstr>
      <vt:lpstr>Markov property</vt:lpstr>
      <vt:lpstr>Application in real-life</vt:lpstr>
      <vt:lpstr>Work Cited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the Brownian Motion</dc:title>
  <dc:creator>Yufan Fei</dc:creator>
  <cp:lastModifiedBy>Yufan Fei</cp:lastModifiedBy>
  <cp:revision>38</cp:revision>
  <dcterms:created xsi:type="dcterms:W3CDTF">2015-04-27T17:24:21Z</dcterms:created>
  <dcterms:modified xsi:type="dcterms:W3CDTF">2015-05-06T21:02:37Z</dcterms:modified>
</cp:coreProperties>
</file>