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4" r:id="rId13"/>
    <p:sldId id="268" r:id="rId14"/>
    <p:sldId id="267" r:id="rId15"/>
    <p:sldId id="269" r:id="rId16"/>
    <p:sldId id="272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DB74D-AD45-5A4D-9E63-2EE775C0EDE1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8C4F-36AF-0A42-B130-13055E56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08C4F-36AF-0A42-B130-13055E563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</a:t>
            </a:r>
            <a:r>
              <a:rPr lang="en-US" baseline="0" dirty="0" smtClean="0"/>
              <a:t> out specific information using mathematical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08C4F-36AF-0A42-B130-13055E563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7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1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2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FC170-D13D-194D-B759-3DBCB1880738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6FCC-78E9-0C4A-B130-0A7B81EC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9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franck2@gmail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Non-Linear Dimensionality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Johnathan Franck</a:t>
            </a:r>
          </a:p>
          <a:p>
            <a:r>
              <a:rPr lang="en-US" dirty="0" smtClean="0"/>
              <a:t>Mentor:  </a:t>
            </a:r>
            <a:r>
              <a:rPr lang="en-US" dirty="0"/>
              <a:t>Alex </a:t>
            </a:r>
            <a:r>
              <a:rPr lang="en-US" dirty="0" err="1"/>
              <a:t>Cloninger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39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10.00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4791"/>
          <a:stretch/>
        </p:blipFill>
        <p:spPr>
          <a:xfrm>
            <a:off x="0" y="731520"/>
            <a:ext cx="8633221" cy="3328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609" y="263523"/>
            <a:ext cx="159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Swiss Roll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32046" y="263523"/>
            <a:ext cx="15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Open Box</a:t>
            </a:r>
            <a:endParaRPr lang="en-US" sz="2800" dirty="0"/>
          </a:p>
        </p:txBody>
      </p:sp>
      <p:pic>
        <p:nvPicPr>
          <p:cNvPr id="5" name="Picture 4" descr="Screen Shot 2012-12-02 at 10.21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-11289"/>
          <a:stretch/>
        </p:blipFill>
        <p:spPr>
          <a:xfrm>
            <a:off x="0" y="3986784"/>
            <a:ext cx="9144000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7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26" y="274638"/>
            <a:ext cx="6460124" cy="1143000"/>
          </a:xfrm>
        </p:spPr>
        <p:txBody>
          <a:bodyPr/>
          <a:lstStyle/>
          <a:p>
            <a:r>
              <a:rPr lang="en-US" dirty="0" smtClean="0"/>
              <a:t>Kernel PCA</a:t>
            </a:r>
            <a:endParaRPr lang="en-US" dirty="0"/>
          </a:p>
        </p:txBody>
      </p:sp>
      <p:pic>
        <p:nvPicPr>
          <p:cNvPr id="4" name="Picture 3" descr="Screen Shot 2012-12-02 at 10.3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3" y="5844939"/>
            <a:ext cx="4855924" cy="807502"/>
          </a:xfrm>
          <a:prstGeom prst="rect">
            <a:avLst/>
          </a:prstGeom>
        </p:spPr>
      </p:pic>
      <p:pic>
        <p:nvPicPr>
          <p:cNvPr id="5" name="Picture 4" descr="Screen Shot 2012-12-02 at 10.31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3" y="4228159"/>
            <a:ext cx="4820214" cy="1616780"/>
          </a:xfrm>
          <a:prstGeom prst="rect">
            <a:avLst/>
          </a:prstGeom>
        </p:spPr>
      </p:pic>
      <p:pic>
        <p:nvPicPr>
          <p:cNvPr id="7" name="Picture 6" descr="Screen Shot 2012-12-02 at 9.51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5" y="3000304"/>
            <a:ext cx="4536447" cy="1100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472" y="0"/>
            <a:ext cx="3671156" cy="2753367"/>
          </a:xfrm>
          <a:prstGeom prst="rect">
            <a:avLst/>
          </a:prstGeom>
        </p:spPr>
      </p:pic>
      <p:pic>
        <p:nvPicPr>
          <p:cNvPr id="8" name="Picture 7" descr="Screen Shot 2012-12-05 at 11.55.5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58" y="2512473"/>
            <a:ext cx="2600142" cy="4345526"/>
          </a:xfrm>
          <a:prstGeom prst="rect">
            <a:avLst/>
          </a:prstGeom>
        </p:spPr>
      </p:pic>
      <p:pic>
        <p:nvPicPr>
          <p:cNvPr id="6" name="Picture 5" descr="Screen Shot 2012-12-02 at 9.53.4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5" y="2512473"/>
            <a:ext cx="4809281" cy="481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4926" y="1349205"/>
            <a:ext cx="486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other distance </a:t>
            </a:r>
            <a:r>
              <a:rPr lang="en-US" sz="2800" dirty="0" smtClean="0"/>
              <a:t>functions?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83933" y="1872425"/>
            <a:ext cx="283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Mercer’s theorem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645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10.00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4791"/>
          <a:stretch/>
        </p:blipFill>
        <p:spPr>
          <a:xfrm>
            <a:off x="0" y="731520"/>
            <a:ext cx="8633221" cy="3152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609" y="263523"/>
            <a:ext cx="159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Swiss Roll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32046" y="263523"/>
            <a:ext cx="15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Open Box</a:t>
            </a:r>
            <a:endParaRPr lang="en-US" sz="2800" dirty="0"/>
          </a:p>
        </p:txBody>
      </p:sp>
      <p:pic>
        <p:nvPicPr>
          <p:cNvPr id="2" name="Picture 1" descr="Screen Shot 2012-12-02 at 10.31.5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-11825"/>
          <a:stretch/>
        </p:blipFill>
        <p:spPr>
          <a:xfrm>
            <a:off x="-1" y="3884178"/>
            <a:ext cx="9413070" cy="33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stCxn id="34" idx="3"/>
            <a:endCxn id="38" idx="3"/>
          </p:cNvCxnSpPr>
          <p:nvPr/>
        </p:nvCxnSpPr>
        <p:spPr>
          <a:xfrm flipV="1">
            <a:off x="2866827" y="6072244"/>
            <a:ext cx="238435" cy="647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3"/>
            <a:endCxn id="39" idx="7"/>
          </p:cNvCxnSpPr>
          <p:nvPr/>
        </p:nvCxnSpPr>
        <p:spPr>
          <a:xfrm flipV="1">
            <a:off x="2866827" y="6364002"/>
            <a:ext cx="765203" cy="355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7"/>
            <a:endCxn id="33" idx="4"/>
          </p:cNvCxnSpPr>
          <p:nvPr/>
        </p:nvCxnSpPr>
        <p:spPr>
          <a:xfrm flipV="1">
            <a:off x="3632030" y="5771336"/>
            <a:ext cx="165658" cy="59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3" idx="7"/>
          </p:cNvCxnSpPr>
          <p:nvPr/>
        </p:nvCxnSpPr>
        <p:spPr>
          <a:xfrm flipV="1">
            <a:off x="3105262" y="5665281"/>
            <a:ext cx="750995" cy="406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6"/>
          </p:cNvCxnSpPr>
          <p:nvPr/>
        </p:nvCxnSpPr>
        <p:spPr>
          <a:xfrm flipH="1">
            <a:off x="1905000" y="5860536"/>
            <a:ext cx="732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12" idx="4"/>
          </p:cNvCxnSpPr>
          <p:nvPr/>
        </p:nvCxnSpPr>
        <p:spPr>
          <a:xfrm flipH="1">
            <a:off x="2554375" y="5798410"/>
            <a:ext cx="72" cy="650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Linear Embedding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936" y="2035458"/>
            <a:ext cx="4784064" cy="4822542"/>
          </a:xfrm>
          <a:prstGeom prst="rect">
            <a:avLst/>
          </a:prstGeom>
        </p:spPr>
      </p:pic>
      <p:pic>
        <p:nvPicPr>
          <p:cNvPr id="4" name="Picture 3" descr="Screen Shot 2012-12-05 at 11.46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031"/>
            <a:ext cx="4578847" cy="1170237"/>
          </a:xfrm>
          <a:prstGeom prst="rect">
            <a:avLst/>
          </a:prstGeom>
        </p:spPr>
      </p:pic>
      <p:pic>
        <p:nvPicPr>
          <p:cNvPr id="6" name="Picture 5" descr="Screen Shot 2012-12-05 at 11.46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8268"/>
            <a:ext cx="4448118" cy="1240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78" y="1417638"/>
            <a:ext cx="481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Preserve relation to local points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905072" y="5798410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71618" y="5798410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6324600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71546" y="6324600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68385" y="6090440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4"/>
            <a:endCxn id="11" idx="0"/>
          </p:cNvCxnSpPr>
          <p:nvPr/>
        </p:nvCxnSpPr>
        <p:spPr>
          <a:xfrm flipH="1">
            <a:off x="1987829" y="5922661"/>
            <a:ext cx="72" cy="40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6"/>
            <a:endCxn id="12" idx="6"/>
          </p:cNvCxnSpPr>
          <p:nvPr/>
        </p:nvCxnSpPr>
        <p:spPr>
          <a:xfrm>
            <a:off x="2070658" y="6386726"/>
            <a:ext cx="56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14859" y="5647085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42567" y="6613371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71610" y="6159430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81002" y="5966189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0632" y="6345806"/>
            <a:ext cx="165658" cy="124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10.00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4791"/>
          <a:stretch/>
        </p:blipFill>
        <p:spPr>
          <a:xfrm>
            <a:off x="0" y="731520"/>
            <a:ext cx="8633221" cy="3152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609" y="263523"/>
            <a:ext cx="159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Swiss Roll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32046" y="263523"/>
            <a:ext cx="15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Open Box</a:t>
            </a:r>
            <a:endParaRPr lang="en-US" sz="2800" dirty="0"/>
          </a:p>
        </p:txBody>
      </p:sp>
      <p:pic>
        <p:nvPicPr>
          <p:cNvPr id="3" name="Picture 2" descr="Screen Shot 2012-12-02 at 10.36.0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6" b="-10996"/>
          <a:stretch/>
        </p:blipFill>
        <p:spPr>
          <a:xfrm>
            <a:off x="0" y="3884177"/>
            <a:ext cx="9144000" cy="33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12-02 at 10.36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6" b="-10996"/>
          <a:stretch/>
        </p:blipFill>
        <p:spPr>
          <a:xfrm>
            <a:off x="4201991" y="4850982"/>
            <a:ext cx="4942008" cy="1790517"/>
          </a:xfrm>
          <a:prstGeom prst="rect">
            <a:avLst/>
          </a:prstGeom>
        </p:spPr>
      </p:pic>
      <p:pic>
        <p:nvPicPr>
          <p:cNvPr id="8" name="Picture 7" descr="Screen Shot 2012-12-02 at 10.31.5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-11825"/>
          <a:stretch/>
        </p:blipFill>
        <p:spPr>
          <a:xfrm>
            <a:off x="3946663" y="2670372"/>
            <a:ext cx="5197336" cy="1944863"/>
          </a:xfrm>
          <a:prstGeom prst="rect">
            <a:avLst/>
          </a:prstGeom>
        </p:spPr>
      </p:pic>
      <p:pic>
        <p:nvPicPr>
          <p:cNvPr id="4" name="Picture 3" descr="Screen Shot 2012-12-02 at 10.00.4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4791"/>
          <a:stretch/>
        </p:blipFill>
        <p:spPr>
          <a:xfrm>
            <a:off x="0" y="0"/>
            <a:ext cx="4904312" cy="2061926"/>
          </a:xfrm>
          <a:prstGeom prst="rect">
            <a:avLst/>
          </a:prstGeom>
        </p:spPr>
      </p:pic>
      <p:pic>
        <p:nvPicPr>
          <p:cNvPr id="5" name="Picture 4" descr="Screen Shot 2012-12-02 at 9.59.5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-20954"/>
          <a:stretch/>
        </p:blipFill>
        <p:spPr>
          <a:xfrm>
            <a:off x="0" y="2670372"/>
            <a:ext cx="4682072" cy="2144415"/>
          </a:xfrm>
          <a:prstGeom prst="rect">
            <a:avLst/>
          </a:prstGeom>
        </p:spPr>
      </p:pic>
      <p:pic>
        <p:nvPicPr>
          <p:cNvPr id="6" name="Picture 5" descr="Screen Shot 2012-12-02 at 10.09.58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-11525"/>
          <a:stretch/>
        </p:blipFill>
        <p:spPr>
          <a:xfrm>
            <a:off x="0" y="4850982"/>
            <a:ext cx="4507898" cy="1559123"/>
          </a:xfrm>
          <a:prstGeom prst="rect">
            <a:avLst/>
          </a:prstGeom>
        </p:spPr>
      </p:pic>
      <p:pic>
        <p:nvPicPr>
          <p:cNvPr id="7" name="Picture 6" descr="Screen Shot 2012-12-02 at 10.21.04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-11289"/>
          <a:stretch/>
        </p:blipFill>
        <p:spPr>
          <a:xfrm>
            <a:off x="4201991" y="442198"/>
            <a:ext cx="4724904" cy="1672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3313" y="2080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3 dimensions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41062" y="4245903"/>
            <a:ext cx="56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4118" y="6279859"/>
            <a:ext cx="298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Sammon’s</a:t>
            </a:r>
            <a:r>
              <a:rPr lang="en-US" dirty="0" smtClean="0"/>
              <a:t> nonlinear mapping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2771" y="1745482"/>
            <a:ext cx="87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Isomap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6363" y="4430569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</a:t>
            </a:r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18376" y="6410105"/>
            <a:ext cx="256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Locally Linear Embedding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Mentor: Alex </a:t>
            </a:r>
            <a:r>
              <a:rPr lang="en-US" dirty="0" err="1" smtClean="0"/>
              <a:t>Cloninger</a:t>
            </a:r>
            <a:endParaRPr lang="en-US" dirty="0" smtClean="0"/>
          </a:p>
          <a:p>
            <a:r>
              <a:rPr lang="en-US" dirty="0" smtClean="0"/>
              <a:t>DRP program</a:t>
            </a:r>
          </a:p>
          <a:p>
            <a:endParaRPr lang="en-US" dirty="0"/>
          </a:p>
          <a:p>
            <a:r>
              <a:rPr lang="en-US" dirty="0" smtClean="0"/>
              <a:t>Contact information:</a:t>
            </a:r>
          </a:p>
          <a:p>
            <a:pPr lvl="1"/>
            <a:r>
              <a:rPr lang="en-US" dirty="0">
                <a:hlinkClick r:id="rId2"/>
              </a:rPr>
              <a:t>J</a:t>
            </a:r>
            <a:r>
              <a:rPr lang="en-US" dirty="0" smtClean="0">
                <a:hlinkClick r:id="rId2"/>
              </a:rPr>
              <a:t>afranck2@gmail.com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1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Nonlinear Dimensionality reduction </a:t>
            </a:r>
          </a:p>
          <a:p>
            <a:pPr lvl="2"/>
            <a:r>
              <a:rPr lang="en-US" dirty="0" smtClean="0"/>
              <a:t>By John Lee and Michael </a:t>
            </a:r>
            <a:r>
              <a:rPr lang="en-US" dirty="0" err="1" smtClean="0"/>
              <a:t>Verleyson</a:t>
            </a:r>
            <a:endParaRPr lang="en-US" dirty="0" smtClean="0"/>
          </a:p>
          <a:p>
            <a:pPr lvl="1"/>
            <a:r>
              <a:rPr lang="en-US" dirty="0"/>
              <a:t>http://blog.pluskid.org/wp</a:t>
            </a:r>
            <a:r>
              <a:rPr lang="en-US" dirty="0" smtClean="0"/>
              <a:t>-content</a:t>
            </a:r>
            <a:r>
              <a:rPr lang="en-US" dirty="0"/>
              <a:t>/uploads/2010/05/isomap-</a:t>
            </a:r>
            <a:r>
              <a:rPr lang="en-US" dirty="0" smtClean="0"/>
              <a:t>graph.png</a:t>
            </a:r>
          </a:p>
          <a:p>
            <a:pPr lvl="1"/>
            <a:r>
              <a:rPr lang="en-US" dirty="0"/>
              <a:t>http://imagineatness.files.wordpress.com/2011/12/</a:t>
            </a:r>
            <a:r>
              <a:rPr lang="en-US" dirty="0" smtClean="0"/>
              <a:t>gaussian.png</a:t>
            </a:r>
          </a:p>
          <a:p>
            <a:pPr lvl="1"/>
            <a:r>
              <a:rPr lang="en-US" dirty="0"/>
              <a:t>http://scikit-learn.org/0.11/_images/plot_kernel_pca_1.</a:t>
            </a:r>
            <a:r>
              <a:rPr lang="en-US" dirty="0" smtClean="0"/>
              <a:t>png</a:t>
            </a:r>
          </a:p>
          <a:p>
            <a:pPr lvl="1"/>
            <a:r>
              <a:rPr lang="en-US" dirty="0"/>
              <a:t>http://www.cs.nyu.edu/~roweis/lle/images/</a:t>
            </a:r>
            <a:r>
              <a:rPr lang="en-US" dirty="0" smtClean="0"/>
              <a:t>llef2med.gif</a:t>
            </a:r>
          </a:p>
          <a:p>
            <a:pPr lvl="1"/>
            <a:r>
              <a:rPr lang="en-US" dirty="0"/>
              <a:t>http://upload.wikimedia.org/wikipedia/commons/b/bb/</a:t>
            </a:r>
            <a:r>
              <a:rPr lang="en-US" dirty="0" smtClean="0"/>
              <a:t>SOMsPCA.PNG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Representations</a:t>
            </a:r>
          </a:p>
          <a:p>
            <a:r>
              <a:rPr lang="en-US" dirty="0" smtClean="0"/>
              <a:t>5 Techniques</a:t>
            </a:r>
          </a:p>
          <a:p>
            <a:pPr lvl="1"/>
            <a:r>
              <a:rPr lang="en-US" sz="2400" dirty="0" smtClean="0"/>
              <a:t>Principal component </a:t>
            </a:r>
            <a:r>
              <a:rPr lang="en-US" sz="2400" dirty="0" smtClean="0"/>
              <a:t>analysis (PCA)/</a:t>
            </a:r>
            <a:r>
              <a:rPr lang="en-US" sz="2400" dirty="0" smtClean="0"/>
              <a:t>Multi-dimensional </a:t>
            </a:r>
            <a:r>
              <a:rPr lang="en-US" sz="2400" dirty="0" smtClean="0"/>
              <a:t>scaling (MDS)</a:t>
            </a:r>
            <a:endParaRPr lang="en-US" sz="2400" dirty="0" smtClean="0"/>
          </a:p>
          <a:p>
            <a:pPr lvl="1"/>
            <a:r>
              <a:rPr lang="en-US" sz="2400" dirty="0" smtClean="0"/>
              <a:t>Sammons non-linear mapping</a:t>
            </a:r>
          </a:p>
          <a:p>
            <a:pPr lvl="1"/>
            <a:r>
              <a:rPr lang="en-US" sz="2400" dirty="0" err="1" smtClean="0"/>
              <a:t>Isomap</a:t>
            </a:r>
            <a:endParaRPr lang="en-US" sz="2400" dirty="0" smtClean="0"/>
          </a:p>
          <a:p>
            <a:pPr lvl="1"/>
            <a:r>
              <a:rPr lang="en-US" sz="2400" dirty="0" smtClean="0"/>
              <a:t>Kernel </a:t>
            </a:r>
            <a:r>
              <a:rPr lang="en-US" sz="2400" dirty="0" smtClean="0"/>
              <a:t>PCA</a:t>
            </a:r>
          </a:p>
          <a:p>
            <a:pPr lvl="1"/>
            <a:r>
              <a:rPr lang="en-US" sz="2400" dirty="0" smtClean="0"/>
              <a:t>Locally linear embedding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44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viewpoints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556" r="3556"/>
          <a:stretch>
            <a:fillRect/>
          </a:stretch>
        </p:blipFill>
        <p:spPr>
          <a:xfrm>
            <a:off x="1141773" y="1762140"/>
            <a:ext cx="2616690" cy="2932463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11983" b="29921"/>
          <a:stretch/>
        </p:blipFill>
        <p:spPr>
          <a:xfrm>
            <a:off x="4432621" y="2346975"/>
            <a:ext cx="4442225" cy="2223376"/>
          </a:xfrm>
          <a:prstGeom prst="rect">
            <a:avLst/>
          </a:prstGeom>
        </p:spPr>
      </p:pic>
      <p:pic>
        <p:nvPicPr>
          <p:cNvPr id="22" name="Picture 21" descr="CodeCogsEqn (3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86" y="5177203"/>
            <a:ext cx="2311400" cy="457200"/>
          </a:xfrm>
          <a:prstGeom prst="rect">
            <a:avLst/>
          </a:prstGeom>
        </p:spPr>
      </p:pic>
      <p:pic>
        <p:nvPicPr>
          <p:cNvPr id="23" name="Picture 22" descr="CodeCogsEqn (2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86" y="5696209"/>
            <a:ext cx="7162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024" y="274638"/>
            <a:ext cx="762177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Principal Component Analysis/Multidimensional Scaling</a:t>
            </a:r>
            <a:endParaRPr lang="en-US" sz="3600" dirty="0"/>
          </a:p>
        </p:txBody>
      </p:sp>
      <p:pic>
        <p:nvPicPr>
          <p:cNvPr id="6" name="Picture 5" descr="CodeCogsEqn (2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4" y="1696097"/>
            <a:ext cx="71628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24" y="2147130"/>
            <a:ext cx="6421933" cy="1196045"/>
          </a:xfrm>
          <a:prstGeom prst="rect">
            <a:avLst/>
          </a:prstGeom>
        </p:spPr>
      </p:pic>
      <p:pic>
        <p:nvPicPr>
          <p:cNvPr id="12" name="Picture 11" descr="Screen Shot 2012-08-16 at 10.45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708" y="3377279"/>
            <a:ext cx="5124291" cy="3480721"/>
          </a:xfrm>
          <a:prstGeom prst="rect">
            <a:avLst/>
          </a:prstGeom>
        </p:spPr>
      </p:pic>
      <p:pic>
        <p:nvPicPr>
          <p:cNvPr id="13" name="Picture 12" descr="Screen Shot 2012-08-16 at 10.50.5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24" y="4087465"/>
            <a:ext cx="3118078" cy="129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5024" y="3718133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Singular Value Decomposition of 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9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PCA/MDS Formulation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988913" y="1457790"/>
            <a:ext cx="5091701" cy="5970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X – reduced dimension      Y – higher </a:t>
            </a:r>
            <a:r>
              <a:rPr lang="en-US" sz="2000" dirty="0" smtClean="0"/>
              <a:t>dimension</a:t>
            </a:r>
          </a:p>
          <a:p>
            <a:pPr marL="0" indent="0">
              <a:buNone/>
            </a:pPr>
            <a:r>
              <a:rPr lang="en-US" sz="2000" dirty="0" smtClean="0"/>
              <a:t>W - Orthogonal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sz="1600" dirty="0" smtClean="0"/>
          </a:p>
        </p:txBody>
      </p:sp>
      <p:pic>
        <p:nvPicPr>
          <p:cNvPr id="5" name="Picture 4" descr="Screen Shot 2012-12-02 at 9.4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03" y="1399479"/>
            <a:ext cx="1711804" cy="739452"/>
          </a:xfrm>
          <a:prstGeom prst="rect">
            <a:avLst/>
          </a:prstGeom>
        </p:spPr>
      </p:pic>
      <p:pic>
        <p:nvPicPr>
          <p:cNvPr id="9" name="Picture 8" descr="Screen Shot 2012-12-02 at 9.53.3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2094"/>
          <a:stretch/>
        </p:blipFill>
        <p:spPr>
          <a:xfrm>
            <a:off x="987552" y="4423787"/>
            <a:ext cx="4517136" cy="1612427"/>
          </a:xfrm>
          <a:prstGeom prst="rect">
            <a:avLst/>
          </a:prstGeom>
        </p:spPr>
      </p:pic>
      <p:pic>
        <p:nvPicPr>
          <p:cNvPr id="10" name="Picture 9" descr="Screen Shot 2012-12-02 at 9.53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3" y="3303235"/>
            <a:ext cx="4809281" cy="4817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94396" y="6197864"/>
            <a:ext cx="49724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Distance Preserved Rotation</a:t>
            </a:r>
            <a:endParaRPr lang="en-US" sz="3200" dirty="0"/>
          </a:p>
        </p:txBody>
      </p:sp>
      <p:pic>
        <p:nvPicPr>
          <p:cNvPr id="8" name="Picture 7" descr="Screen Shot 2012-12-02 at 9.51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90" y="4147402"/>
            <a:ext cx="3617910" cy="87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913" y="2903125"/>
            <a:ext cx="2737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Preserve Gram </a:t>
            </a:r>
            <a:r>
              <a:rPr lang="en-US" sz="2000" dirty="0" smtClean="0"/>
              <a:t>Matrix: 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87552" y="3893082"/>
            <a:ext cx="153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6464" y="3708416"/>
            <a:ext cx="145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7552" y="2056961"/>
            <a:ext cx="7129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Singular Value </a:t>
            </a:r>
            <a:r>
              <a:rPr lang="en-US" dirty="0" smtClean="0"/>
              <a:t>decomposition </a:t>
            </a:r>
            <a:r>
              <a:rPr lang="en-US" dirty="0"/>
              <a:t>of </a:t>
            </a:r>
            <a:r>
              <a:rPr lang="en-US" dirty="0" smtClean="0"/>
              <a:t> Y equivalent to</a:t>
            </a:r>
          </a:p>
          <a:p>
            <a:r>
              <a:rPr lang="en-US" dirty="0" smtClean="0"/>
              <a:t>Eigenvalue decomposition of gram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2 at 9.59.5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-20954"/>
          <a:stretch/>
        </p:blipFill>
        <p:spPr>
          <a:xfrm>
            <a:off x="207074" y="4169664"/>
            <a:ext cx="8605610" cy="3328416"/>
          </a:xfrm>
          <a:prstGeom prst="rect">
            <a:avLst/>
          </a:prstGeom>
        </p:spPr>
      </p:pic>
      <p:pic>
        <p:nvPicPr>
          <p:cNvPr id="4" name="Picture 3" descr="Screen Shot 2012-12-02 at 10.00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4791"/>
          <a:stretch/>
        </p:blipFill>
        <p:spPr>
          <a:xfrm>
            <a:off x="207074" y="731520"/>
            <a:ext cx="8426147" cy="3438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609" y="263523"/>
            <a:ext cx="159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Swiss Roll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32046" y="263523"/>
            <a:ext cx="15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Open Box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60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8970"/>
            <a:ext cx="7498080" cy="1143000"/>
          </a:xfrm>
        </p:spPr>
        <p:txBody>
          <a:bodyPr/>
          <a:lstStyle/>
          <a:p>
            <a:r>
              <a:rPr lang="en-US" dirty="0" smtClean="0"/>
              <a:t>Sammons Nonlinear mapping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6762" y="1251970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 distances differently</a:t>
            </a:r>
            <a:endParaRPr lang="en-US" sz="2800" dirty="0"/>
          </a:p>
        </p:txBody>
      </p:sp>
      <p:pic>
        <p:nvPicPr>
          <p:cNvPr id="6" name="Picture 5" descr="Screen Shot 2012-12-02 at 9.5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3" y="1775190"/>
            <a:ext cx="4648222" cy="1139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26" y="3905859"/>
            <a:ext cx="4479874" cy="2952141"/>
          </a:xfrm>
          <a:prstGeom prst="rect">
            <a:avLst/>
          </a:prstGeom>
        </p:spPr>
      </p:pic>
      <p:pic>
        <p:nvPicPr>
          <p:cNvPr id="4" name="Picture 3" descr="Screen Shot 2012-12-02 at 10.09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3" y="2914469"/>
            <a:ext cx="4426402" cy="13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10.00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4791"/>
          <a:stretch/>
        </p:blipFill>
        <p:spPr>
          <a:xfrm>
            <a:off x="0" y="731520"/>
            <a:ext cx="8633221" cy="330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609" y="263523"/>
            <a:ext cx="159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Swiss Roll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32046" y="263523"/>
            <a:ext cx="15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Open Box</a:t>
            </a:r>
            <a:endParaRPr lang="en-US" sz="2800" dirty="0"/>
          </a:p>
        </p:txBody>
      </p:sp>
      <p:pic>
        <p:nvPicPr>
          <p:cNvPr id="2" name="Picture 1" descr="Screen Shot 2012-12-02 at 10.09.5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-11525"/>
          <a:stretch/>
        </p:blipFill>
        <p:spPr>
          <a:xfrm>
            <a:off x="0" y="4038946"/>
            <a:ext cx="9144000" cy="31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2 at 10.20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>
          <a:xfrm>
            <a:off x="0" y="2719818"/>
            <a:ext cx="3996561" cy="4138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3600" y="226683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Build graph with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K-neighbors/</a:t>
            </a:r>
            <a:r>
              <a:rPr lang="en-US" dirty="0" err="1" smtClean="0"/>
              <a:t>ε</a:t>
            </a:r>
            <a:r>
              <a:rPr lang="en-US" dirty="0" smtClean="0"/>
              <a:t>-ball</a:t>
            </a:r>
          </a:p>
          <a:p>
            <a:r>
              <a:rPr lang="en-US" dirty="0" smtClean="0"/>
              <a:t>Weight graph with   	Euclidean distance</a:t>
            </a:r>
          </a:p>
          <a:p>
            <a:r>
              <a:rPr lang="en-US" dirty="0" smtClean="0"/>
              <a:t>Compute pairwise distances with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pic>
        <p:nvPicPr>
          <p:cNvPr id="5" name="Picture 4" descr="Screen Shot 2012-12-02 at 10.22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222467"/>
            <a:ext cx="4013200" cy="85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359"/>
            <a:ext cx="3229849" cy="246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6561" y="1463242"/>
            <a:ext cx="3440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Approximate geodesic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7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268</Words>
  <Application>Microsoft Macintosh PowerPoint</Application>
  <PresentationFormat>On-screen Show (4:3)</PresentationFormat>
  <Paragraphs>77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Solstice</vt:lpstr>
      <vt:lpstr>Office Theme</vt:lpstr>
      <vt:lpstr>Non-Linear Dimensionality Reduction</vt:lpstr>
      <vt:lpstr>Outline</vt:lpstr>
      <vt:lpstr>Different viewpoints</vt:lpstr>
      <vt:lpstr>Principal Component Analysis/Multidimensional Scaling</vt:lpstr>
      <vt:lpstr>PCA/MDS Formulation</vt:lpstr>
      <vt:lpstr>PowerPoint Presentation</vt:lpstr>
      <vt:lpstr>Sammons Nonlinear mapping</vt:lpstr>
      <vt:lpstr>PowerPoint Presentation</vt:lpstr>
      <vt:lpstr>Isomap</vt:lpstr>
      <vt:lpstr>PowerPoint Presentation</vt:lpstr>
      <vt:lpstr>Kernel PCA</vt:lpstr>
      <vt:lpstr>PowerPoint Presentation</vt:lpstr>
      <vt:lpstr>Local Linear Embedding</vt:lpstr>
      <vt:lpstr>PowerPoint Presentation</vt:lpstr>
      <vt:lpstr>PowerPoint Presentation</vt:lpstr>
      <vt:lpstr>Thanks</vt:lpstr>
      <vt:lpstr>Sources</vt:lpstr>
    </vt:vector>
  </TitlesOfParts>
  <Company>University of Maryland - College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Dimensionality Reduction</dc:title>
  <dc:creator>Johnathan Franck</dc:creator>
  <cp:lastModifiedBy>Johnathan Franck</cp:lastModifiedBy>
  <cp:revision>18</cp:revision>
  <dcterms:created xsi:type="dcterms:W3CDTF">2012-12-02T14:04:29Z</dcterms:created>
  <dcterms:modified xsi:type="dcterms:W3CDTF">2012-12-10T17:21:22Z</dcterms:modified>
</cp:coreProperties>
</file>