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44" r:id="rId1"/>
  </p:sldMasterIdLst>
  <p:notesMasterIdLst>
    <p:notesMasterId r:id="rId23"/>
  </p:notesMasterIdLst>
  <p:sldIdLst>
    <p:sldId id="256" r:id="rId2"/>
    <p:sldId id="258" r:id="rId3"/>
    <p:sldId id="260" r:id="rId4"/>
    <p:sldId id="267" r:id="rId5"/>
    <p:sldId id="259" r:id="rId6"/>
    <p:sldId id="272" r:id="rId7"/>
    <p:sldId id="268" r:id="rId8"/>
    <p:sldId id="270" r:id="rId9"/>
    <p:sldId id="269" r:id="rId10"/>
    <p:sldId id="271" r:id="rId11"/>
    <p:sldId id="261" r:id="rId12"/>
    <p:sldId id="273" r:id="rId13"/>
    <p:sldId id="262" r:id="rId14"/>
    <p:sldId id="274" r:id="rId15"/>
    <p:sldId id="263" r:id="rId16"/>
    <p:sldId id="264" r:id="rId17"/>
    <p:sldId id="265" r:id="rId18"/>
    <p:sldId id="277" r:id="rId19"/>
    <p:sldId id="276" r:id="rId20"/>
    <p:sldId id="266" r:id="rId21"/>
    <p:sldId id="275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0A61B7-54AA-4ED5-8375-29DBF5F8F1E4}" type="datetimeFigureOut">
              <a:rPr lang="en-US" smtClean="0"/>
              <a:t>5/2/2013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E7B04D-07D2-4A72-96C4-F2096C8F63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8801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7B04D-07D2-4A72-96C4-F2096C8F63A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663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6C2B9-78C6-427D-9306-CB69AF402386}" type="datetime2">
              <a:rPr lang="en-US" smtClean="0"/>
              <a:t>Thursday, May 02,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DA091-8661-4FEE-AEEE-7A53C39870AA}" type="datetime2">
              <a:rPr lang="en-US" smtClean="0"/>
              <a:t>Thursday, May 02,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485B5-82C5-498E-A8E1-65852C7FF0C7}" type="datetime2">
              <a:rPr lang="en-US" smtClean="0"/>
              <a:t>Thursday, May 02,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AD3BD-A2D7-4900-A56A-2D532F10EB03}" type="datetime2">
              <a:rPr lang="en-US" smtClean="0"/>
              <a:t>Thursday, May 02,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910C1-48B3-4529-BB4A-701377B9FDB8}" type="datetime2">
              <a:rPr lang="en-US" smtClean="0"/>
              <a:t>Thursday, May 02,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175C9-1D14-4BBC-96C2-EC8B7E2A3907}" type="datetime2">
              <a:rPr lang="en-US" smtClean="0"/>
              <a:t>Thursday, May 02, 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C13BF-B6C7-4BA7-BB6A-36A6DF29C064}" type="datetime2">
              <a:rPr lang="en-US" smtClean="0"/>
              <a:t>Thursday, May 02, 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7E5C3-2C18-45B5-BC94-AA286E2C77FA}" type="datetime2">
              <a:rPr lang="en-US" smtClean="0"/>
              <a:t>Thursday, May 02, 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7E7E8-BF41-4ABB-8B55-B74A68428378}" type="datetime2">
              <a:rPr lang="en-US" smtClean="0"/>
              <a:t>Thursday, May 02, 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71452-D2C3-49FD-A864-089751C9F8B8}" type="datetime2">
              <a:rPr lang="en-US" smtClean="0"/>
              <a:t>Thursday, May 02, 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36D9F-F8DC-40F8-81E3-5698649699BE}" type="datetime2">
              <a:rPr lang="en-US" smtClean="0"/>
              <a:t>Thursday, May 02, 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39ACB856-DBEF-4473-BD93-11A4DE2E44F6}" type="datetime2">
              <a:rPr lang="en-US" smtClean="0"/>
              <a:t>Thursday, May 02, 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  <p:sldLayoutId id="2147484047" r:id="rId3"/>
    <p:sldLayoutId id="2147484048" r:id="rId4"/>
    <p:sldLayoutId id="2147484049" r:id="rId5"/>
    <p:sldLayoutId id="2147484050" r:id="rId6"/>
    <p:sldLayoutId id="2147484051" r:id="rId7"/>
    <p:sldLayoutId id="2147484052" r:id="rId8"/>
    <p:sldLayoutId id="2147484053" r:id="rId9"/>
    <p:sldLayoutId id="2147484054" r:id="rId10"/>
    <p:sldLayoutId id="2147484055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cap="none" dirty="0" smtClean="0"/>
              <a:t>The AKS Primality Test</a:t>
            </a:r>
            <a:endParaRPr lang="en-US" cap="non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514600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n-US" sz="2600" dirty="0" smtClean="0"/>
              <a:t>Ilse Haim</a:t>
            </a:r>
          </a:p>
          <a:p>
            <a:pPr algn="ctr"/>
            <a:r>
              <a:rPr lang="en-US" sz="2600" dirty="0" smtClean="0"/>
              <a:t>Directed Reading Program</a:t>
            </a:r>
          </a:p>
          <a:p>
            <a:pPr algn="ctr"/>
            <a:r>
              <a:rPr lang="en-US" sz="2600" dirty="0" smtClean="0"/>
              <a:t>Mentor: Jon Huang</a:t>
            </a:r>
          </a:p>
          <a:p>
            <a:pPr algn="ctr"/>
            <a:endParaRPr lang="en-US" dirty="0" smtClean="0"/>
          </a:p>
          <a:p>
            <a:pPr algn="ctr"/>
            <a:endParaRPr lang="en-US" sz="2200" dirty="0" smtClean="0"/>
          </a:p>
          <a:p>
            <a:pPr algn="ctr"/>
            <a:r>
              <a:rPr lang="en-US" sz="2200" dirty="0" smtClean="0"/>
              <a:t>University of Maryland, College Park</a:t>
            </a:r>
            <a:endParaRPr lang="en-US" sz="2200" dirty="0"/>
          </a:p>
          <a:p>
            <a:pPr algn="ctr"/>
            <a:r>
              <a:rPr lang="en-US" sz="2200" dirty="0" smtClean="0"/>
              <a:t>May 2, 2013</a:t>
            </a:r>
          </a:p>
        </p:txBody>
      </p:sp>
    </p:spTree>
    <p:extLst>
      <p:ext uri="{BB962C8B-B14F-4D97-AF65-F5344CB8AC3E}">
        <p14:creationId xmlns:p14="http://schemas.microsoft.com/office/powerpoint/2010/main" val="4086179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n-1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 is based on t</a:t>
            </a:r>
            <a:r>
              <a:rPr lang="en-US" dirty="0" smtClean="0"/>
              <a:t>he Lucas Theorem</a:t>
            </a:r>
            <a:r>
              <a:rPr lang="en-US" dirty="0"/>
              <a:t>: </a:t>
            </a:r>
          </a:p>
          <a:p>
            <a:pPr marL="0" indent="0" algn="ctr">
              <a:buNone/>
            </a:pPr>
            <a:r>
              <a:rPr lang="en-US" dirty="0" smtClean="0"/>
              <a:t>If a</a:t>
            </a:r>
            <a:r>
              <a:rPr lang="en-US" baseline="30000" dirty="0" smtClean="0"/>
              <a:t>n-1</a:t>
            </a:r>
            <a:r>
              <a:rPr lang="en-US" dirty="0" smtClean="0"/>
              <a:t> </a:t>
            </a:r>
            <a:r>
              <a:rPr lang="en-US" dirty="0"/>
              <a:t>≡ </a:t>
            </a:r>
            <a:r>
              <a:rPr lang="en-US" dirty="0" smtClean="0"/>
              <a:t>1 </a:t>
            </a:r>
            <a:r>
              <a:rPr lang="en-US" dirty="0"/>
              <a:t>(mod </a:t>
            </a:r>
            <a:r>
              <a:rPr lang="en-US" dirty="0" smtClean="0"/>
              <a:t>n) but a</a:t>
            </a:r>
            <a:r>
              <a:rPr lang="en-US" baseline="30000" dirty="0" smtClean="0"/>
              <a:t>(n-1)/q</a:t>
            </a:r>
            <a:r>
              <a:rPr lang="en-US" dirty="0" smtClean="0"/>
              <a:t> ≠ </a:t>
            </a:r>
            <a:r>
              <a:rPr lang="en-US" dirty="0"/>
              <a:t>1 </a:t>
            </a:r>
            <a:r>
              <a:rPr lang="en-US" dirty="0" smtClean="0"/>
              <a:t>(mod n) ∀ prime q|n-1,</a:t>
            </a:r>
          </a:p>
          <a:p>
            <a:pPr marL="0" lvl="1" indent="0">
              <a:buNone/>
            </a:pPr>
            <a:r>
              <a:rPr lang="en-US" sz="2400" dirty="0" smtClean="0"/>
              <a:t>     then n is prime (for some </a:t>
            </a:r>
            <a:r>
              <a:rPr lang="en-US" sz="2400" dirty="0" err="1" smtClean="0"/>
              <a:t>a</a:t>
            </a:r>
            <a:r>
              <a:rPr lang="en-US" sz="2400" dirty="0" err="1"/>
              <a:t>∈</a:t>
            </a:r>
            <a:r>
              <a:rPr lang="en-US" sz="2400" dirty="0" err="1" smtClean="0"/>
              <a:t>ℤ</a:t>
            </a:r>
            <a:r>
              <a:rPr lang="en-US" sz="2400" dirty="0" smtClean="0"/>
              <a:t>)</a:t>
            </a:r>
          </a:p>
          <a:p>
            <a:pPr marL="0" indent="0" algn="ctr">
              <a:buNone/>
            </a:pPr>
            <a:endParaRPr lang="en-US" dirty="0"/>
          </a:p>
          <a:p>
            <a:r>
              <a:rPr lang="en-US" dirty="0"/>
              <a:t>S(n): a</a:t>
            </a:r>
            <a:r>
              <a:rPr lang="en-US" baseline="30000" dirty="0"/>
              <a:t>n-1</a:t>
            </a:r>
            <a:r>
              <a:rPr lang="en-US" dirty="0"/>
              <a:t> ≡ 1 (mod n) but a</a:t>
            </a:r>
            <a:r>
              <a:rPr lang="en-US" baseline="30000" dirty="0"/>
              <a:t>(n-1)/q</a:t>
            </a:r>
            <a:r>
              <a:rPr lang="en-US" dirty="0"/>
              <a:t> ≠ 1 (mod n) 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51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 </a:t>
            </a:r>
            <a:br>
              <a:rPr lang="en-US" dirty="0" smtClean="0"/>
            </a:br>
            <a:r>
              <a:rPr lang="en-US" sz="3100" dirty="0" smtClean="0"/>
              <a:t>[a</a:t>
            </a:r>
            <a:r>
              <a:rPr lang="en-US" sz="3100" baseline="30000" dirty="0" smtClean="0"/>
              <a:t>n-1</a:t>
            </a:r>
            <a:r>
              <a:rPr lang="en-US" sz="3100" dirty="0" smtClean="0"/>
              <a:t> </a:t>
            </a:r>
            <a:r>
              <a:rPr lang="en-US" sz="3100" dirty="0"/>
              <a:t>≡ 1 (mod n) but a</a:t>
            </a:r>
            <a:r>
              <a:rPr lang="en-US" sz="3100" baseline="30000" dirty="0"/>
              <a:t>(n-1)/q</a:t>
            </a:r>
            <a:r>
              <a:rPr lang="en-US" sz="3100" dirty="0"/>
              <a:t> ≠ 1 (mod n</a:t>
            </a:r>
            <a:r>
              <a:rPr lang="en-US" sz="3100" dirty="0" smtClean="0"/>
              <a:t>)] ⇒ n prime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Let n = 19 </a:t>
            </a:r>
            <a:endParaRPr lang="en-US" dirty="0"/>
          </a:p>
          <a:p>
            <a:pPr lvl="1"/>
            <a:r>
              <a:rPr lang="en-US" dirty="0" smtClean="0"/>
              <a:t>n-1 = 18 = 2 * 3</a:t>
            </a:r>
            <a:r>
              <a:rPr lang="en-US" baseline="30000" dirty="0" smtClean="0"/>
              <a:t>2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Let a = 2</a:t>
            </a: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2</a:t>
            </a:r>
            <a:r>
              <a:rPr lang="en-US" baseline="30000" dirty="0" smtClean="0"/>
              <a:t>18</a:t>
            </a:r>
            <a:r>
              <a:rPr lang="en-US" dirty="0" smtClean="0"/>
              <a:t> </a:t>
            </a:r>
            <a:r>
              <a:rPr lang="en-US" dirty="0"/>
              <a:t>≡ </a:t>
            </a:r>
            <a:r>
              <a:rPr lang="en-US" dirty="0" smtClean="0"/>
              <a:t>1 (mod 19)</a:t>
            </a:r>
          </a:p>
          <a:p>
            <a:pPr marL="0" indent="0" algn="ctr">
              <a:buNone/>
            </a:pPr>
            <a:r>
              <a:rPr lang="en-US" dirty="0" smtClean="0"/>
              <a:t>2</a:t>
            </a:r>
            <a:r>
              <a:rPr lang="en-US" baseline="30000" dirty="0" smtClean="0"/>
              <a:t>9</a:t>
            </a:r>
            <a:r>
              <a:rPr lang="en-US" dirty="0" smtClean="0"/>
              <a:t> </a:t>
            </a:r>
            <a:r>
              <a:rPr lang="en-US" dirty="0"/>
              <a:t>≡ </a:t>
            </a:r>
            <a:r>
              <a:rPr lang="en-US" dirty="0" smtClean="0"/>
              <a:t>18 (mod 19)</a:t>
            </a:r>
          </a:p>
          <a:p>
            <a:pPr marL="0" indent="0" algn="ctr">
              <a:buNone/>
            </a:pPr>
            <a:r>
              <a:rPr lang="en-US" dirty="0" smtClean="0"/>
              <a:t>2</a:t>
            </a:r>
            <a:r>
              <a:rPr lang="en-US" baseline="30000" dirty="0" smtClean="0"/>
              <a:t>6</a:t>
            </a:r>
            <a:r>
              <a:rPr lang="en-US" dirty="0" smtClean="0"/>
              <a:t> </a:t>
            </a:r>
            <a:r>
              <a:rPr lang="en-US" dirty="0"/>
              <a:t>≡ </a:t>
            </a:r>
            <a:r>
              <a:rPr lang="en-US" dirty="0" smtClean="0"/>
              <a:t>7</a:t>
            </a:r>
            <a:r>
              <a:rPr lang="en-US" dirty="0"/>
              <a:t> </a:t>
            </a:r>
            <a:r>
              <a:rPr lang="en-US" dirty="0" smtClean="0"/>
              <a:t>(mod 19)</a:t>
            </a:r>
          </a:p>
          <a:p>
            <a:pPr marL="0" indent="0" algn="ctr">
              <a:buNone/>
            </a:pP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So 19 is prime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29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4760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Another Example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100" dirty="0"/>
              <a:t>[a</a:t>
            </a:r>
            <a:r>
              <a:rPr lang="en-US" sz="3100" baseline="30000" dirty="0"/>
              <a:t>n-1</a:t>
            </a:r>
            <a:r>
              <a:rPr lang="en-US" sz="3100" dirty="0"/>
              <a:t> ≡ 1 (mod n) but a</a:t>
            </a:r>
            <a:r>
              <a:rPr lang="en-US" sz="3100" baseline="30000" dirty="0"/>
              <a:t>(n-1)/q</a:t>
            </a:r>
            <a:r>
              <a:rPr lang="en-US" sz="3100" dirty="0"/>
              <a:t> ≠ 1 (mod n)] ⇒ n prime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S(n</a:t>
            </a:r>
            <a:r>
              <a:rPr lang="en-US" dirty="0"/>
              <a:t>) ⇒ n is </a:t>
            </a:r>
            <a:r>
              <a:rPr lang="en-US" dirty="0" smtClean="0"/>
              <a:t>prime</a:t>
            </a:r>
            <a:endParaRPr lang="en-US" sz="2400" dirty="0" smtClean="0"/>
          </a:p>
          <a:p>
            <a:pPr marL="182880" lvl="1"/>
            <a:r>
              <a:rPr lang="en-US" sz="2400" dirty="0" smtClean="0"/>
              <a:t>¬ </a:t>
            </a:r>
            <a:r>
              <a:rPr lang="en-US" sz="2400" dirty="0"/>
              <a:t>S(n) ⇒ </a:t>
            </a:r>
            <a:r>
              <a:rPr lang="en-US" sz="2400" dirty="0" smtClean="0"/>
              <a:t>?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Let n = 13, a = 5</a:t>
            </a:r>
          </a:p>
          <a:p>
            <a:pPr lvl="1"/>
            <a:r>
              <a:rPr lang="en-US" dirty="0" smtClean="0"/>
              <a:t>n-1 = 12 = 2</a:t>
            </a:r>
            <a:r>
              <a:rPr lang="en-US" baseline="30000" dirty="0" smtClean="0"/>
              <a:t>2</a:t>
            </a:r>
            <a:r>
              <a:rPr lang="en-US" dirty="0" smtClean="0"/>
              <a:t> * 3</a:t>
            </a: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5</a:t>
            </a:r>
            <a:r>
              <a:rPr lang="en-US" baseline="30000" dirty="0" smtClean="0"/>
              <a:t>12</a:t>
            </a:r>
            <a:r>
              <a:rPr lang="en-US" dirty="0" smtClean="0"/>
              <a:t> </a:t>
            </a:r>
            <a:r>
              <a:rPr lang="en-US" dirty="0"/>
              <a:t>≡ 1 (mod </a:t>
            </a:r>
            <a:r>
              <a:rPr lang="en-US" dirty="0" smtClean="0"/>
              <a:t>13) </a:t>
            </a:r>
          </a:p>
          <a:p>
            <a:pPr marL="0" indent="0" algn="ctr">
              <a:buNone/>
            </a:pPr>
            <a:r>
              <a:rPr lang="en-US" dirty="0" smtClean="0"/>
              <a:t>5</a:t>
            </a:r>
            <a:r>
              <a:rPr lang="en-US" baseline="30000" dirty="0" smtClean="0"/>
              <a:t>6</a:t>
            </a:r>
            <a:r>
              <a:rPr lang="en-US" dirty="0" smtClean="0"/>
              <a:t> </a:t>
            </a:r>
            <a:r>
              <a:rPr lang="en-US" dirty="0"/>
              <a:t>≡ </a:t>
            </a:r>
            <a:r>
              <a:rPr lang="en-US" dirty="0" smtClean="0"/>
              <a:t>12 </a:t>
            </a:r>
            <a:r>
              <a:rPr lang="en-US" dirty="0"/>
              <a:t>(mod 13) </a:t>
            </a:r>
          </a:p>
          <a:p>
            <a:pPr marL="0" indent="0" algn="ctr">
              <a:buNone/>
            </a:pPr>
            <a:r>
              <a:rPr lang="en-US" dirty="0" smtClean="0"/>
              <a:t>But 5</a:t>
            </a:r>
            <a:r>
              <a:rPr lang="en-US" baseline="30000" dirty="0" smtClean="0"/>
              <a:t>4 </a:t>
            </a:r>
            <a:r>
              <a:rPr lang="en-US" dirty="0"/>
              <a:t>≡ 1 (mod 13</a:t>
            </a:r>
            <a:r>
              <a:rPr lang="en-US" dirty="0" smtClean="0"/>
              <a:t>)</a:t>
            </a:r>
          </a:p>
          <a:p>
            <a:pPr marL="0" indent="0" algn="ctr">
              <a:buNone/>
            </a:pPr>
            <a:endParaRPr lang="en-US" dirty="0" smtClean="0"/>
          </a:p>
          <a:p>
            <a:r>
              <a:rPr lang="en-US" dirty="0" smtClean="0"/>
              <a:t>S(n) is false, but n = 13 is prime </a:t>
            </a: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31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5630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57200" indent="-457200"/>
            <a:r>
              <a:rPr lang="en-US" dirty="0" smtClean="0"/>
              <a:t>S(n) ⇔ n is prime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800600"/>
          </a:xfrm>
        </p:spPr>
        <p:txBody>
          <a:bodyPr>
            <a:normAutofit/>
          </a:bodyPr>
          <a:lstStyle/>
          <a:p>
            <a:r>
              <a:rPr lang="en-US" dirty="0"/>
              <a:t>S(n) ⇒ n is </a:t>
            </a:r>
            <a:r>
              <a:rPr lang="en-US" dirty="0" smtClean="0"/>
              <a:t>prime</a:t>
            </a:r>
            <a:endParaRPr lang="en-US" dirty="0"/>
          </a:p>
          <a:p>
            <a:pPr marL="182880" lvl="1"/>
            <a:r>
              <a:rPr lang="en-US" sz="2400" dirty="0"/>
              <a:t>¬ S(n) ⇒ n is </a:t>
            </a:r>
            <a:r>
              <a:rPr lang="en-US" sz="2400" dirty="0" smtClean="0"/>
              <a:t>composite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Theorem: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       Given some a with gcd(</a:t>
            </a:r>
            <a:r>
              <a:rPr lang="en-US" dirty="0" err="1" smtClean="0"/>
              <a:t>a,n</a:t>
            </a:r>
            <a:r>
              <a:rPr lang="en-US" dirty="0" smtClean="0"/>
              <a:t>) = 1:</a:t>
            </a:r>
          </a:p>
          <a:p>
            <a:pPr marL="0" indent="0" algn="ctr">
              <a:buNone/>
            </a:pPr>
            <a:r>
              <a:rPr lang="en-US" dirty="0" smtClean="0"/>
              <a:t>n is prime iff (x + a)</a:t>
            </a:r>
            <a:r>
              <a:rPr lang="en-US" baseline="30000" dirty="0" smtClean="0"/>
              <a:t>n</a:t>
            </a:r>
            <a:r>
              <a:rPr lang="en-US" dirty="0" smtClean="0"/>
              <a:t> ≡ x</a:t>
            </a:r>
            <a:r>
              <a:rPr lang="en-US" baseline="30000" dirty="0" smtClean="0"/>
              <a:t>n</a:t>
            </a:r>
            <a:r>
              <a:rPr lang="en-US" dirty="0" smtClean="0"/>
              <a:t> + a (mod n)</a:t>
            </a:r>
          </a:p>
          <a:p>
            <a:pPr marL="0" indent="0" algn="ctr">
              <a:buNone/>
            </a:pPr>
            <a:endParaRPr lang="en-US" dirty="0"/>
          </a:p>
          <a:p>
            <a:r>
              <a:rPr lang="en-US" dirty="0" smtClean="0"/>
              <a:t>S(n): </a:t>
            </a:r>
            <a:r>
              <a:rPr lang="en-US" dirty="0"/>
              <a:t>(x + a)</a:t>
            </a:r>
            <a:r>
              <a:rPr lang="en-US" baseline="30000" dirty="0"/>
              <a:t>n</a:t>
            </a:r>
            <a:r>
              <a:rPr lang="en-US" dirty="0"/>
              <a:t> ≡ x</a:t>
            </a:r>
            <a:r>
              <a:rPr lang="en-US" baseline="30000" dirty="0"/>
              <a:t>n</a:t>
            </a:r>
            <a:r>
              <a:rPr lang="en-US" dirty="0"/>
              <a:t> + </a:t>
            </a:r>
            <a:r>
              <a:rPr lang="en-US" dirty="0" smtClean="0"/>
              <a:t>a (mod n)</a:t>
            </a:r>
          </a:p>
          <a:p>
            <a:endParaRPr lang="en-US" dirty="0"/>
          </a:p>
          <a:p>
            <a:endParaRPr lang="en-US" dirty="0" smtClean="0"/>
          </a:p>
          <a:p>
            <a:pPr marL="0" indent="0" algn="ctr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2100" dirty="0" smtClean="0"/>
          </a:p>
          <a:p>
            <a:endParaRPr lang="en-US" sz="3100" dirty="0" smtClean="0"/>
          </a:p>
          <a:p>
            <a:endParaRPr lang="en-US" sz="31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37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6600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</a:t>
            </a:r>
            <a:br>
              <a:rPr lang="en-US" dirty="0" smtClean="0"/>
            </a:br>
            <a:r>
              <a:rPr lang="en-US" dirty="0"/>
              <a:t>S(n): (x + a)</a:t>
            </a:r>
            <a:r>
              <a:rPr lang="en-US" baseline="30000" dirty="0"/>
              <a:t>n</a:t>
            </a:r>
            <a:r>
              <a:rPr lang="en-US" dirty="0"/>
              <a:t> ≡ x</a:t>
            </a:r>
            <a:r>
              <a:rPr lang="en-US" baseline="30000" dirty="0"/>
              <a:t>n</a:t>
            </a:r>
            <a:r>
              <a:rPr lang="en-US" dirty="0"/>
              <a:t> + a (mod n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(x+4)</a:t>
            </a:r>
            <a:r>
              <a:rPr lang="en-US" baseline="30000" dirty="0" smtClean="0"/>
              <a:t>7</a:t>
            </a:r>
            <a:endParaRPr lang="en-US" dirty="0" smtClean="0"/>
          </a:p>
          <a:p>
            <a:pPr marL="0" indent="0">
              <a:buNone/>
            </a:pPr>
            <a:r>
              <a:rPr lang="en-US" sz="2000" dirty="0" smtClean="0"/>
              <a:t>     = x</a:t>
            </a:r>
            <a:r>
              <a:rPr lang="en-US" sz="2000" baseline="30000" dirty="0" smtClean="0"/>
              <a:t>7</a:t>
            </a:r>
            <a:r>
              <a:rPr lang="en-US" sz="2000" dirty="0" smtClean="0"/>
              <a:t> </a:t>
            </a:r>
            <a:r>
              <a:rPr lang="en-US" sz="2000" dirty="0"/>
              <a:t>+ 28x</a:t>
            </a:r>
            <a:r>
              <a:rPr lang="en-US" sz="2000" baseline="30000" dirty="0"/>
              <a:t>6</a:t>
            </a:r>
            <a:r>
              <a:rPr lang="en-US" sz="2000" dirty="0"/>
              <a:t> + 336x</a:t>
            </a:r>
            <a:r>
              <a:rPr lang="en-US" sz="2000" baseline="30000" dirty="0"/>
              <a:t>5</a:t>
            </a:r>
            <a:r>
              <a:rPr lang="en-US" sz="2000" dirty="0"/>
              <a:t> + 2240x</a:t>
            </a:r>
            <a:r>
              <a:rPr lang="en-US" sz="2000" baseline="30000" dirty="0"/>
              <a:t>4 </a:t>
            </a:r>
            <a:r>
              <a:rPr lang="en-US" sz="2000" dirty="0"/>
              <a:t>+ 8960x</a:t>
            </a:r>
            <a:r>
              <a:rPr lang="en-US" sz="2000" baseline="30000" dirty="0"/>
              <a:t>3</a:t>
            </a:r>
            <a:r>
              <a:rPr lang="en-US" sz="2000" dirty="0"/>
              <a:t> + 21504x</a:t>
            </a:r>
            <a:r>
              <a:rPr lang="en-US" sz="2000" baseline="30000" dirty="0"/>
              <a:t>2</a:t>
            </a:r>
            <a:r>
              <a:rPr lang="en-US" sz="2000" dirty="0"/>
              <a:t> + 28672x + 16384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smtClean="0"/>
              <a:t> </a:t>
            </a:r>
            <a:r>
              <a:rPr lang="en-US" sz="2000" dirty="0"/>
              <a:t>≡ x</a:t>
            </a:r>
            <a:r>
              <a:rPr lang="en-US" sz="2000" baseline="30000" dirty="0"/>
              <a:t>7</a:t>
            </a:r>
            <a:r>
              <a:rPr lang="en-US" sz="2000" dirty="0"/>
              <a:t> + 4 (mod 7</a:t>
            </a:r>
            <a:r>
              <a:rPr lang="en-US" sz="2000" dirty="0" smtClean="0"/>
              <a:t>)</a:t>
            </a:r>
          </a:p>
          <a:p>
            <a:pPr lvl="1"/>
            <a:r>
              <a:rPr lang="en-US" sz="1800" dirty="0" smtClean="0"/>
              <a:t>7 is prime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r>
              <a:rPr lang="en-US" dirty="0" smtClean="0"/>
              <a:t>(x+3)</a:t>
            </a:r>
            <a:r>
              <a:rPr lang="en-US" baseline="30000" dirty="0" smtClean="0"/>
              <a:t>4</a:t>
            </a:r>
          </a:p>
          <a:p>
            <a:pPr marL="0" indent="0">
              <a:buNone/>
            </a:pPr>
            <a:r>
              <a:rPr lang="en-US" sz="2000" dirty="0" smtClean="0"/>
              <a:t>     = </a:t>
            </a:r>
            <a:r>
              <a:rPr lang="en-US" sz="2000" dirty="0"/>
              <a:t>x</a:t>
            </a:r>
            <a:r>
              <a:rPr lang="en-US" sz="2000" baseline="30000" dirty="0"/>
              <a:t>4</a:t>
            </a:r>
            <a:r>
              <a:rPr lang="en-US" sz="2000" dirty="0"/>
              <a:t> + 12x</a:t>
            </a:r>
            <a:r>
              <a:rPr lang="en-US" sz="2000" baseline="30000" dirty="0"/>
              <a:t>3</a:t>
            </a:r>
            <a:r>
              <a:rPr lang="en-US" sz="2000" dirty="0"/>
              <a:t> + 54x</a:t>
            </a:r>
            <a:r>
              <a:rPr lang="en-US" sz="2000" baseline="30000" dirty="0"/>
              <a:t>2</a:t>
            </a:r>
            <a:r>
              <a:rPr lang="en-US" sz="2000" dirty="0"/>
              <a:t> + 108x + </a:t>
            </a:r>
            <a:r>
              <a:rPr lang="en-US" sz="2000" dirty="0" smtClean="0"/>
              <a:t>81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≡ </a:t>
            </a:r>
            <a:r>
              <a:rPr lang="en-US" sz="2000" dirty="0"/>
              <a:t>x</a:t>
            </a:r>
            <a:r>
              <a:rPr lang="en-US" sz="2000" baseline="30000" dirty="0"/>
              <a:t>4</a:t>
            </a:r>
            <a:r>
              <a:rPr lang="en-US" sz="2000" dirty="0"/>
              <a:t> + 2x</a:t>
            </a:r>
            <a:r>
              <a:rPr lang="en-US" sz="2000" baseline="30000" dirty="0"/>
              <a:t>2</a:t>
            </a:r>
            <a:r>
              <a:rPr lang="en-US" sz="2000" dirty="0"/>
              <a:t> + 1 (mod 4) </a:t>
            </a:r>
          </a:p>
          <a:p>
            <a:pPr marL="0" indent="0">
              <a:buNone/>
            </a:pPr>
            <a:r>
              <a:rPr lang="en-US" sz="2000" dirty="0"/>
              <a:t>  </a:t>
            </a:r>
            <a:r>
              <a:rPr lang="en-US" sz="2000" dirty="0" smtClean="0"/>
              <a:t>   ≠ </a:t>
            </a:r>
            <a:r>
              <a:rPr lang="en-US" sz="2000" dirty="0"/>
              <a:t>x</a:t>
            </a:r>
            <a:r>
              <a:rPr lang="en-US" sz="2000" baseline="30000" dirty="0"/>
              <a:t>4</a:t>
            </a:r>
            <a:r>
              <a:rPr lang="en-US" sz="2000" dirty="0"/>
              <a:t> + </a:t>
            </a:r>
            <a:r>
              <a:rPr lang="en-US" sz="2000" dirty="0" smtClean="0"/>
              <a:t>3</a:t>
            </a:r>
          </a:p>
          <a:p>
            <a:pPr lvl="1"/>
            <a:r>
              <a:rPr lang="en-US" sz="1800" dirty="0" smtClean="0"/>
              <a:t>4 is composite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41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1306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Improvement: The AKS Theorem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 err="1" smtClean="0"/>
              <a:t>Agrawal-Kayal-Saxena</a:t>
            </a:r>
            <a:r>
              <a:rPr lang="en-US" dirty="0" smtClean="0"/>
              <a:t> (AKS) Theorem:</a:t>
            </a:r>
          </a:p>
          <a:p>
            <a:pPr marL="0" indent="0">
              <a:buNone/>
            </a:pPr>
            <a:r>
              <a:rPr lang="en-US" dirty="0" smtClean="0"/>
              <a:t>  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n is prime iff</a:t>
            </a:r>
          </a:p>
          <a:p>
            <a:pPr lvl="1"/>
            <a:r>
              <a:rPr lang="en-US" sz="2400" dirty="0" smtClean="0"/>
              <a:t>n is not a power,</a:t>
            </a:r>
          </a:p>
          <a:p>
            <a:pPr lvl="1"/>
            <a:r>
              <a:rPr lang="en-US" sz="2400" dirty="0"/>
              <a:t>n</a:t>
            </a:r>
            <a:r>
              <a:rPr lang="en-US" sz="2400" dirty="0" smtClean="0"/>
              <a:t> has no small factors,</a:t>
            </a:r>
            <a:endParaRPr lang="en-US" sz="2400" dirty="0"/>
          </a:p>
          <a:p>
            <a:pPr lvl="1"/>
            <a:r>
              <a:rPr lang="en-US" sz="2400" dirty="0" smtClean="0"/>
              <a:t>(</a:t>
            </a:r>
            <a:r>
              <a:rPr lang="en-US" sz="2400" dirty="0"/>
              <a:t>x + a)</a:t>
            </a:r>
            <a:r>
              <a:rPr lang="en-US" sz="2400" baseline="30000" dirty="0"/>
              <a:t>n</a:t>
            </a:r>
            <a:r>
              <a:rPr lang="en-US" sz="2400" dirty="0"/>
              <a:t> ≡ x</a:t>
            </a:r>
            <a:r>
              <a:rPr lang="en-US" sz="2400" baseline="30000" dirty="0"/>
              <a:t>n</a:t>
            </a:r>
            <a:r>
              <a:rPr lang="en-US" sz="2400" dirty="0"/>
              <a:t> + a (mod </a:t>
            </a:r>
            <a:r>
              <a:rPr lang="en-US" sz="2400" dirty="0" smtClean="0"/>
              <a:t>n, </a:t>
            </a:r>
            <a:r>
              <a:rPr lang="en-US" sz="2400" dirty="0" err="1" smtClean="0"/>
              <a:t>x</a:t>
            </a:r>
            <a:r>
              <a:rPr lang="en-US" sz="2400" baseline="30000" dirty="0" err="1" smtClean="0"/>
              <a:t>r</a:t>
            </a:r>
            <a:r>
              <a:rPr lang="en-US" sz="2400" dirty="0" smtClean="0"/>
              <a:t> - 1) </a:t>
            </a:r>
          </a:p>
          <a:p>
            <a:pPr marL="274320" lvl="1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for certain r and small values of 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43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4265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AKS Algorithm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47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Check that n is not a power</a:t>
            </a:r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(</a:t>
            </a:r>
            <a:r>
              <a:rPr lang="en-US" dirty="0" err="1" smtClean="0"/>
              <a:t>i</a:t>
            </a:r>
            <a:r>
              <a:rPr lang="en-US" dirty="0" smtClean="0"/>
              <a:t>) Find certain r                                                                    (ii) Check </a:t>
            </a:r>
            <a:r>
              <a:rPr lang="en-US" dirty="0"/>
              <a:t>that n has no small factors (relative to r)</a:t>
            </a:r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Check the congruence holds for small a:                                         (</a:t>
            </a:r>
            <a:r>
              <a:rPr lang="en-US" dirty="0"/>
              <a:t>x + a)</a:t>
            </a:r>
            <a:r>
              <a:rPr lang="en-US" baseline="30000" dirty="0"/>
              <a:t>n</a:t>
            </a:r>
            <a:r>
              <a:rPr lang="en-US" dirty="0"/>
              <a:t> ≡ x</a:t>
            </a:r>
            <a:r>
              <a:rPr lang="en-US" baseline="30000" dirty="0"/>
              <a:t>n</a:t>
            </a:r>
            <a:r>
              <a:rPr lang="en-US" dirty="0"/>
              <a:t> + a (mod n, </a:t>
            </a:r>
            <a:r>
              <a:rPr lang="en-US" dirty="0" err="1"/>
              <a:t>x</a:t>
            </a:r>
            <a:r>
              <a:rPr lang="en-US" baseline="30000" dirty="0" err="1"/>
              <a:t>r</a:t>
            </a:r>
            <a:r>
              <a:rPr lang="en-US" dirty="0"/>
              <a:t> - 1)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</a:t>
            </a:r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8806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Example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Is n = 1993 prime?</a:t>
            </a:r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1993 is not </a:t>
            </a:r>
            <a:r>
              <a:rPr lang="en-US" dirty="0"/>
              <a:t>a power </a:t>
            </a:r>
            <a:r>
              <a:rPr lang="en-US" dirty="0" smtClean="0"/>
              <a:t>✓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53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45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Example Continued</a:t>
            </a:r>
            <a:br>
              <a:rPr lang="en-US" sz="3200" dirty="0" smtClean="0"/>
            </a:br>
            <a:r>
              <a:rPr lang="en-US" sz="3200" dirty="0" smtClean="0"/>
              <a:t>(</a:t>
            </a:r>
            <a:r>
              <a:rPr lang="en-US" sz="3200" dirty="0"/>
              <a:t>Is n = 1993 prime</a:t>
            </a:r>
            <a:r>
              <a:rPr lang="en-US" sz="3200" dirty="0" smtClean="0"/>
              <a:t>?)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76800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Font typeface="+mj-lt"/>
              <a:buAutoNum type="arabicPeriod" startAt="2"/>
            </a:pPr>
            <a:r>
              <a:rPr lang="en-US" sz="2600" dirty="0" smtClean="0"/>
              <a:t>(</a:t>
            </a:r>
            <a:r>
              <a:rPr lang="en-US" sz="2600" dirty="0" err="1"/>
              <a:t>i</a:t>
            </a:r>
            <a:r>
              <a:rPr lang="en-US" sz="2600" dirty="0"/>
              <a:t>) Find “certain r</a:t>
            </a:r>
            <a:r>
              <a:rPr lang="en-US" sz="2600" dirty="0" smtClean="0"/>
              <a:t>:”</a:t>
            </a:r>
          </a:p>
          <a:p>
            <a:pPr marL="0" indent="0">
              <a:buNone/>
            </a:pPr>
            <a:r>
              <a:rPr lang="en-US" sz="2200" dirty="0" smtClean="0"/>
              <a:t>           (</a:t>
            </a:r>
            <a:r>
              <a:rPr lang="en-US" sz="2200" dirty="0"/>
              <a:t>Really finding the least integer r &gt; lg</a:t>
            </a:r>
            <a:r>
              <a:rPr lang="en-US" sz="2200" baseline="30000" dirty="0"/>
              <a:t>2</a:t>
            </a:r>
            <a:r>
              <a:rPr lang="en-US" sz="2200" dirty="0"/>
              <a:t>n with order of n in </a:t>
            </a:r>
            <a:r>
              <a:rPr lang="en-US" sz="2200" dirty="0" err="1"/>
              <a:t>ℤ</a:t>
            </a:r>
            <a:r>
              <a:rPr lang="en-US" sz="2200" baseline="-25000" dirty="0" err="1"/>
              <a:t>r</a:t>
            </a:r>
            <a:r>
              <a:rPr lang="en-US" sz="2200" baseline="30000" dirty="0"/>
              <a:t>*</a:t>
            </a:r>
            <a:r>
              <a:rPr lang="en-US" sz="2200" dirty="0"/>
              <a:t>) </a:t>
            </a:r>
            <a:endParaRPr lang="en-US" sz="2200" dirty="0" smtClean="0"/>
          </a:p>
          <a:p>
            <a:pPr marL="0" indent="0">
              <a:buNone/>
            </a:pPr>
            <a:endParaRPr lang="en-US" sz="2200" dirty="0" smtClean="0"/>
          </a:p>
          <a:p>
            <a:pPr marL="0" indent="0">
              <a:buNone/>
            </a:pPr>
            <a:r>
              <a:rPr lang="en-US" sz="2200" dirty="0"/>
              <a:t>	</a:t>
            </a:r>
            <a:r>
              <a:rPr lang="en-US" sz="2600" dirty="0" smtClean="0"/>
              <a:t>We </a:t>
            </a:r>
            <a:r>
              <a:rPr lang="en-US" sz="2600" dirty="0"/>
              <a:t>find r = 5.        </a:t>
            </a:r>
            <a:endParaRPr lang="en-US" sz="2600" dirty="0" smtClean="0"/>
          </a:p>
          <a:p>
            <a:pPr marL="0" indent="0">
              <a:buNone/>
            </a:pPr>
            <a:endParaRPr lang="en-US" sz="2600" dirty="0" smtClean="0"/>
          </a:p>
          <a:p>
            <a:pPr marL="0" indent="0">
              <a:buNone/>
            </a:pPr>
            <a:r>
              <a:rPr lang="en-US" sz="2600" dirty="0"/>
              <a:t> </a:t>
            </a:r>
            <a:r>
              <a:rPr lang="en-US" sz="2600" dirty="0" smtClean="0"/>
              <a:t>     (</a:t>
            </a:r>
            <a:r>
              <a:rPr lang="en-US" sz="2600" dirty="0"/>
              <a:t>ii) Check that n has no “small factors”                     </a:t>
            </a:r>
            <a:r>
              <a:rPr lang="en-US" sz="2600" dirty="0" smtClean="0"/>
              <a:t>   	</a:t>
            </a:r>
            <a:r>
              <a:rPr lang="en-US" sz="2200" dirty="0" smtClean="0"/>
              <a:t>(</a:t>
            </a:r>
            <a:r>
              <a:rPr lang="en-US" sz="2200" dirty="0"/>
              <a:t>Really checking no factors in [2, </a:t>
            </a:r>
            <a:r>
              <a:rPr lang="en-US" sz="2200" dirty="0" err="1"/>
              <a:t>lgn</a:t>
            </a:r>
            <a:r>
              <a:rPr lang="en-US" sz="2200" dirty="0"/>
              <a:t> * √</a:t>
            </a:r>
            <a:r>
              <a:rPr lang="el-GR" sz="2200" dirty="0"/>
              <a:t>φ</a:t>
            </a:r>
            <a:r>
              <a:rPr lang="en-US" sz="2200" dirty="0"/>
              <a:t>(r)] = [2, </a:t>
            </a:r>
            <a:r>
              <a:rPr lang="en-US" sz="2200" dirty="0" err="1"/>
              <a:t>lg</a:t>
            </a:r>
            <a:r>
              <a:rPr lang="en-US" sz="2200" dirty="0"/>
              <a:t>(1993) * √4] </a:t>
            </a:r>
            <a:endParaRPr lang="en-US" sz="2200" dirty="0" smtClean="0"/>
          </a:p>
          <a:p>
            <a:pPr marL="0" indent="0">
              <a:buNone/>
            </a:pPr>
            <a:r>
              <a:rPr lang="en-US" sz="2200" dirty="0" smtClean="0"/>
              <a:t>	      = </a:t>
            </a:r>
            <a:r>
              <a:rPr lang="en-US" sz="2200" dirty="0"/>
              <a:t>[2, 21.92</a:t>
            </a:r>
            <a:r>
              <a:rPr lang="en-US" sz="2200" dirty="0" smtClean="0"/>
              <a:t>])</a:t>
            </a:r>
          </a:p>
          <a:p>
            <a:pPr marL="0" indent="0">
              <a:buNone/>
            </a:pPr>
            <a:r>
              <a:rPr lang="en-US" sz="2200" dirty="0" smtClean="0"/>
              <a:t>                                            </a:t>
            </a:r>
          </a:p>
          <a:p>
            <a:pPr marL="0" indent="0">
              <a:buNone/>
            </a:pPr>
            <a:r>
              <a:rPr lang="en-US" sz="2200" dirty="0" smtClean="0"/>
              <a:t>	</a:t>
            </a:r>
            <a:r>
              <a:rPr lang="en-US" sz="2600" dirty="0" smtClean="0"/>
              <a:t>2</a:t>
            </a:r>
            <a:r>
              <a:rPr lang="en-US" sz="2600" dirty="0"/>
              <a:t>, 3, 4, 5, </a:t>
            </a:r>
            <a:r>
              <a:rPr lang="en-US" sz="2600" dirty="0" smtClean="0"/>
              <a:t>…, 21 are </a:t>
            </a:r>
            <a:r>
              <a:rPr lang="en-US" sz="2600" dirty="0"/>
              <a:t>not factors </a:t>
            </a:r>
            <a:r>
              <a:rPr lang="en-US" sz="2600" dirty="0" smtClean="0"/>
              <a:t>✓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Note: √1993 ≈ 44.643 – AKS checks less than half as many 	numbers as possible factors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59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882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Example Continued</a:t>
            </a:r>
            <a:br>
              <a:rPr lang="en-US" sz="3200" dirty="0"/>
            </a:br>
            <a:r>
              <a:rPr lang="en-US" sz="3200" dirty="0"/>
              <a:t>(Is n = 1993 prime?)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876800"/>
          </a:xfrm>
        </p:spPr>
        <p:txBody>
          <a:bodyPr/>
          <a:lstStyle/>
          <a:p>
            <a:pPr marL="457200" indent="-457200">
              <a:buFont typeface="+mj-lt"/>
              <a:buAutoNum type="arabicPeriod" startAt="3"/>
            </a:pPr>
            <a:r>
              <a:rPr lang="en-US" dirty="0" smtClean="0"/>
              <a:t>Check (x </a:t>
            </a:r>
            <a:r>
              <a:rPr lang="en-US" dirty="0"/>
              <a:t>+ a)</a:t>
            </a:r>
            <a:r>
              <a:rPr lang="en-US" baseline="30000" dirty="0"/>
              <a:t>n</a:t>
            </a:r>
            <a:r>
              <a:rPr lang="en-US" dirty="0"/>
              <a:t> ≡ x</a:t>
            </a:r>
            <a:r>
              <a:rPr lang="en-US" baseline="30000" dirty="0"/>
              <a:t>n</a:t>
            </a:r>
            <a:r>
              <a:rPr lang="en-US" dirty="0"/>
              <a:t> + a (mod n, </a:t>
            </a:r>
            <a:r>
              <a:rPr lang="en-US" dirty="0" err="1"/>
              <a:t>x</a:t>
            </a:r>
            <a:r>
              <a:rPr lang="en-US" baseline="30000" dirty="0" err="1"/>
              <a:t>r</a:t>
            </a:r>
            <a:r>
              <a:rPr lang="en-US" dirty="0"/>
              <a:t> - 1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for a up to the same value (</a:t>
            </a:r>
            <a:r>
              <a:rPr lang="en-US" dirty="0" err="1" smtClean="0"/>
              <a:t>lgn</a:t>
            </a:r>
            <a:r>
              <a:rPr lang="en-US" dirty="0" smtClean="0"/>
              <a:t> </a:t>
            </a:r>
            <a:r>
              <a:rPr lang="en-US" dirty="0"/>
              <a:t>* √</a:t>
            </a:r>
            <a:r>
              <a:rPr lang="el-GR" dirty="0"/>
              <a:t>φ</a:t>
            </a:r>
            <a:r>
              <a:rPr lang="en-US" dirty="0"/>
              <a:t>(r</a:t>
            </a:r>
            <a:r>
              <a:rPr lang="en-US" dirty="0" smtClean="0"/>
              <a:t>))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So for </a:t>
            </a:r>
            <a:r>
              <a:rPr lang="en-US" dirty="0"/>
              <a:t>1 ≤ a ≤ </a:t>
            </a:r>
            <a:r>
              <a:rPr lang="en-US" dirty="0" smtClean="0"/>
              <a:t>21 check</a:t>
            </a:r>
          </a:p>
          <a:p>
            <a:pPr marL="0" indent="0">
              <a:buNone/>
            </a:pPr>
            <a:r>
              <a:rPr lang="en-US" dirty="0" smtClean="0"/>
              <a:t>       (x </a:t>
            </a:r>
            <a:r>
              <a:rPr lang="en-US" dirty="0"/>
              <a:t>+ </a:t>
            </a:r>
            <a:r>
              <a:rPr lang="en-US" dirty="0" smtClean="0"/>
              <a:t>a)</a:t>
            </a:r>
            <a:r>
              <a:rPr lang="en-US" baseline="30000" dirty="0" smtClean="0"/>
              <a:t>1993</a:t>
            </a:r>
            <a:r>
              <a:rPr lang="en-US" dirty="0" smtClean="0"/>
              <a:t> </a:t>
            </a:r>
            <a:r>
              <a:rPr lang="en-US" dirty="0"/>
              <a:t>≡ </a:t>
            </a:r>
            <a:r>
              <a:rPr lang="en-US" dirty="0" smtClean="0"/>
              <a:t>x</a:t>
            </a:r>
            <a:r>
              <a:rPr lang="en-US" baseline="30000" dirty="0" smtClean="0"/>
              <a:t>1993</a:t>
            </a:r>
            <a:r>
              <a:rPr lang="en-US" dirty="0" smtClean="0"/>
              <a:t> </a:t>
            </a:r>
            <a:r>
              <a:rPr lang="en-US" dirty="0"/>
              <a:t>+ a (mod </a:t>
            </a:r>
            <a:r>
              <a:rPr lang="en-US" dirty="0" smtClean="0"/>
              <a:t>1993, x</a:t>
            </a:r>
            <a:r>
              <a:rPr lang="en-US" baseline="30000" dirty="0" smtClean="0"/>
              <a:t>5</a:t>
            </a:r>
            <a:r>
              <a:rPr lang="en-US" dirty="0" smtClean="0"/>
              <a:t> </a:t>
            </a:r>
            <a:r>
              <a:rPr lang="en-US" dirty="0"/>
              <a:t>- 1) </a:t>
            </a:r>
            <a:r>
              <a:rPr lang="en-US" dirty="0" smtClean="0"/>
              <a:t>✓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solidFill>
                  <a:schemeClr val="accent1"/>
                </a:solidFill>
              </a:rPr>
              <a:t>Result: </a:t>
            </a:r>
            <a:r>
              <a:rPr lang="en-US" dirty="0" smtClean="0"/>
              <a:t>n = 1993 passed all 3 tests. </a:t>
            </a:r>
            <a:r>
              <a:rPr lang="en-US" dirty="0" smtClean="0"/>
              <a:t>So</a:t>
            </a:r>
            <a:r>
              <a:rPr lang="en-US" dirty="0" smtClean="0"/>
              <a:t> </a:t>
            </a:r>
            <a:r>
              <a:rPr lang="en-US" dirty="0" smtClean="0"/>
              <a:t>1993 is prime.</a:t>
            </a:r>
            <a:endParaRPr lang="en-US" dirty="0">
              <a:solidFill>
                <a:schemeClr val="accent1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61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9031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to Primality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Goal: given an integer n &gt; 1, determine whether n is prime</a:t>
            </a:r>
          </a:p>
          <a:p>
            <a:endParaRPr lang="en-US" dirty="0" smtClean="0"/>
          </a:p>
          <a:p>
            <a:r>
              <a:rPr lang="en-US" dirty="0" smtClean="0"/>
              <a:t>Most people know the smallest primes </a:t>
            </a:r>
          </a:p>
          <a:p>
            <a:pPr lvl="1"/>
            <a:r>
              <a:rPr lang="en-US" dirty="0" smtClean="0"/>
              <a:t>2, 3, 5, 7, 11, 13, 17, 19, 23, …</a:t>
            </a:r>
          </a:p>
          <a:p>
            <a:pPr lvl="1"/>
            <a:endParaRPr lang="en-US" dirty="0" smtClean="0"/>
          </a:p>
          <a:p>
            <a:r>
              <a:rPr lang="en-US" dirty="0"/>
              <a:t>W</a:t>
            </a:r>
            <a:r>
              <a:rPr lang="en-US" dirty="0" smtClean="0"/>
              <a:t>hat about:</a:t>
            </a:r>
          </a:p>
          <a:p>
            <a:pPr lvl="1"/>
            <a:r>
              <a:rPr lang="en-US" dirty="0" smtClean="0"/>
              <a:t>38,476? No, because it is even</a:t>
            </a:r>
          </a:p>
          <a:p>
            <a:pPr lvl="1"/>
            <a:r>
              <a:rPr lang="en-US" dirty="0" smtClean="0"/>
              <a:t>4,359? No, because the sum of the digits is 21, a multiple of 3</a:t>
            </a:r>
          </a:p>
          <a:p>
            <a:pPr lvl="1"/>
            <a:r>
              <a:rPr lang="en-US" dirty="0" smtClean="0"/>
              <a:t>127? Yes, because it does not have any factors &lt; √127 ≈ 11.27</a:t>
            </a:r>
          </a:p>
          <a:p>
            <a:pPr lvl="1"/>
            <a:r>
              <a:rPr lang="en-US" dirty="0" smtClean="0"/>
              <a:t>2</a:t>
            </a:r>
            <a:r>
              <a:rPr lang="en-US" baseline="30000" dirty="0" smtClean="0"/>
              <a:t>57,885,161</a:t>
            </a:r>
            <a:r>
              <a:rPr lang="en-US" dirty="0"/>
              <a:t> − </a:t>
            </a:r>
            <a:r>
              <a:rPr lang="en-US" dirty="0" smtClean="0"/>
              <a:t>1?</a:t>
            </a:r>
          </a:p>
          <a:p>
            <a:pPr lvl="2"/>
            <a:r>
              <a:rPr lang="en-US" dirty="0" smtClean="0"/>
              <a:t>This has over 17 million digits. We need better tests…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6507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Significance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Determines whether n is prime or composite in   polynomial time</a:t>
            </a:r>
          </a:p>
          <a:p>
            <a:endParaRPr lang="en-US" dirty="0" smtClean="0"/>
          </a:p>
          <a:p>
            <a:r>
              <a:rPr lang="en-US" dirty="0" smtClean="0"/>
              <a:t>AKS Test is an iff statement</a:t>
            </a:r>
          </a:p>
          <a:p>
            <a:pPr lvl="1"/>
            <a:r>
              <a:rPr lang="en-US" dirty="0" smtClean="0"/>
              <a:t>If pass the test then n is definitely prime</a:t>
            </a:r>
          </a:p>
          <a:p>
            <a:pPr lvl="1"/>
            <a:r>
              <a:rPr lang="en-US" dirty="0" smtClean="0"/>
              <a:t>If fail the test then n is definitely composite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67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347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 Cited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Crandall, Richard, and Carl </a:t>
            </a:r>
            <a:r>
              <a:rPr lang="en-US" dirty="0" err="1"/>
              <a:t>Pomerance</a:t>
            </a:r>
            <a:r>
              <a:rPr lang="en-US" dirty="0"/>
              <a:t>. </a:t>
            </a:r>
            <a:r>
              <a:rPr lang="en-US" i="1" dirty="0"/>
              <a:t>Prime Numbers: </a:t>
            </a:r>
            <a:r>
              <a:rPr lang="en-US" i="1" dirty="0" smtClean="0"/>
              <a:t>	A </a:t>
            </a:r>
            <a:r>
              <a:rPr lang="en-US" i="1" dirty="0"/>
              <a:t>Computational Perspective</a:t>
            </a:r>
            <a:r>
              <a:rPr lang="en-US" dirty="0"/>
              <a:t>. New York: Springer, </a:t>
            </a:r>
            <a:r>
              <a:rPr lang="en-US" dirty="0" smtClean="0"/>
              <a:t>	2005</a:t>
            </a:r>
            <a:r>
              <a:rPr lang="en-US" dirty="0"/>
              <a:t>. Print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7</a:t>
            </a:r>
            <a:r>
              <a:rPr lang="en-US" dirty="0" smtClean="0"/>
              <a:t>1</a:t>
            </a:r>
            <a:endParaRPr lang="en-US" dirty="0"/>
          </a:p>
        </p:txBody>
      </p:sp>
      <p:pic>
        <p:nvPicPr>
          <p:cNvPr id="1026" name="Picture 2" descr="http://img1.imagesbn.com/p/9781441920508_p0_v1_s260x420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15" r="-485"/>
          <a:stretch/>
        </p:blipFill>
        <p:spPr bwMode="auto">
          <a:xfrm>
            <a:off x="3439235" y="2819400"/>
            <a:ext cx="2511189" cy="3714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0089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 Categories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For some arithmetic statement S which is easy to check: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n is prime ⇒ S(n)</a:t>
            </a:r>
          </a:p>
          <a:p>
            <a:pPr lvl="1"/>
            <a:r>
              <a:rPr lang="en-US" dirty="0" smtClean="0"/>
              <a:t>pseudoprimes </a:t>
            </a:r>
          </a:p>
          <a:p>
            <a:pPr lvl="1"/>
            <a:r>
              <a:rPr lang="en-US" dirty="0" smtClean="0"/>
              <a:t>strong pseudoprimes</a:t>
            </a:r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S(n) </a:t>
            </a:r>
            <a:r>
              <a:rPr lang="en-US" dirty="0"/>
              <a:t>⇒ n is </a:t>
            </a:r>
            <a:r>
              <a:rPr lang="en-US" dirty="0" smtClean="0"/>
              <a:t>prime</a:t>
            </a:r>
          </a:p>
          <a:p>
            <a:pPr lvl="1"/>
            <a:r>
              <a:rPr lang="en-US" dirty="0" smtClean="0"/>
              <a:t>n-1 test (Lucas Theorem)</a:t>
            </a:r>
          </a:p>
          <a:p>
            <a:pPr lvl="1"/>
            <a:r>
              <a:rPr lang="en-US" dirty="0" smtClean="0"/>
              <a:t>n+1 test (Lucas-</a:t>
            </a:r>
            <a:r>
              <a:rPr lang="en-US" dirty="0" err="1" smtClean="0"/>
              <a:t>Lehmer</a:t>
            </a:r>
            <a:r>
              <a:rPr lang="en-US" dirty="0" smtClean="0"/>
              <a:t>)</a:t>
            </a:r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S(n) ⇔ n is prime</a:t>
            </a:r>
          </a:p>
          <a:p>
            <a:pPr lvl="1"/>
            <a:r>
              <a:rPr lang="en-US" dirty="0" smtClean="0"/>
              <a:t>AKS test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3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77316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n is prime ⇒ </a:t>
            </a:r>
            <a:r>
              <a:rPr lang="en-US" dirty="0" smtClean="0"/>
              <a:t>S(n)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82880" lvl="1"/>
            <a:r>
              <a:rPr lang="en-US" sz="2400" dirty="0" smtClean="0"/>
              <a:t>S(n): n </a:t>
            </a:r>
            <a:r>
              <a:rPr lang="en-US" sz="2400" dirty="0"/>
              <a:t>= 2 or n is </a:t>
            </a:r>
            <a:r>
              <a:rPr lang="en-US" sz="2400" dirty="0" smtClean="0"/>
              <a:t>odd</a:t>
            </a:r>
          </a:p>
          <a:p>
            <a:pPr marL="182880" lvl="1"/>
            <a:endParaRPr lang="en-US" sz="2400" dirty="0" smtClean="0"/>
          </a:p>
          <a:p>
            <a:pPr marL="182880" lvl="1"/>
            <a:r>
              <a:rPr lang="en-US" sz="2400" dirty="0" smtClean="0"/>
              <a:t>S(n): n = 3 or sum of digits of n is not divisible by 3</a:t>
            </a:r>
          </a:p>
          <a:p>
            <a:pPr marL="182880" lvl="1"/>
            <a:endParaRPr lang="en-US" sz="2400" dirty="0" smtClean="0"/>
          </a:p>
          <a:p>
            <a:pPr marL="182880" lvl="1"/>
            <a:r>
              <a:rPr lang="en-US" sz="2400" dirty="0" smtClean="0"/>
              <a:t>¬ S(n) ⇒ n is composite</a:t>
            </a:r>
          </a:p>
          <a:p>
            <a:pPr marL="182880" lvl="1"/>
            <a:endParaRPr lang="en-US" sz="2400" dirty="0"/>
          </a:p>
          <a:p>
            <a:pPr marL="182880" lvl="1"/>
            <a:r>
              <a:rPr lang="en-US" sz="2400" dirty="0" smtClean="0"/>
              <a:t>S(n) ⇒ 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4217273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Pseudoprimes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 prime ⇒ </a:t>
            </a:r>
            <a:r>
              <a:rPr lang="en-US" dirty="0" smtClean="0"/>
              <a:t>S(n)</a:t>
            </a:r>
          </a:p>
          <a:p>
            <a:endParaRPr lang="en-US" dirty="0"/>
          </a:p>
          <a:p>
            <a:r>
              <a:rPr lang="en-US" dirty="0" smtClean="0"/>
              <a:t>S-pseudoprime: n is composite but S(n) holds</a:t>
            </a:r>
          </a:p>
          <a:p>
            <a:endParaRPr lang="en-US" dirty="0"/>
          </a:p>
          <a:p>
            <a:pPr marL="182880" lvl="1"/>
            <a:r>
              <a:rPr lang="en-US" sz="2400" dirty="0"/>
              <a:t>S(n</a:t>
            </a:r>
            <a:r>
              <a:rPr lang="en-US" sz="2400" dirty="0" smtClean="0"/>
              <a:t>): n </a:t>
            </a:r>
            <a:r>
              <a:rPr lang="en-US" sz="2400" dirty="0"/>
              <a:t>= 2 or n is </a:t>
            </a:r>
            <a:r>
              <a:rPr lang="en-US" sz="2400" dirty="0" smtClean="0"/>
              <a:t>odd</a:t>
            </a:r>
            <a:endParaRPr lang="en-US" sz="2400" dirty="0"/>
          </a:p>
          <a:p>
            <a:pPr lvl="1"/>
            <a:r>
              <a:rPr lang="en-US" dirty="0" smtClean="0"/>
              <a:t>n = 15 is a pseudoprime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1650506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 to Modular Arithmetic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 ≡ b (mod n)</a:t>
            </a:r>
          </a:p>
          <a:p>
            <a:endParaRPr lang="en-US" dirty="0"/>
          </a:p>
          <a:p>
            <a:r>
              <a:rPr lang="en-US" dirty="0" smtClean="0"/>
              <a:t>Formally n|(a-b)</a:t>
            </a:r>
          </a:p>
          <a:p>
            <a:r>
              <a:rPr lang="en-US" dirty="0" smtClean="0"/>
              <a:t>a/n leaves remainder b</a:t>
            </a:r>
          </a:p>
          <a:p>
            <a:endParaRPr lang="en-US" dirty="0"/>
          </a:p>
          <a:p>
            <a:r>
              <a:rPr lang="en-US" dirty="0" smtClean="0"/>
              <a:t>Clocks keep time (mod 12)</a:t>
            </a:r>
          </a:p>
          <a:p>
            <a:pPr lvl="1"/>
            <a:r>
              <a:rPr lang="en-US" dirty="0" smtClean="0"/>
              <a:t>16:30 (military time) ≡ 4:30 pm</a:t>
            </a:r>
          </a:p>
          <a:p>
            <a:pPr lvl="1"/>
            <a:r>
              <a:rPr lang="en-US" dirty="0" smtClean="0"/>
              <a:t>8:00 am + 7 hours = 15:00 ≡ 3 pm</a:t>
            </a:r>
          </a:p>
          <a:p>
            <a:pPr lvl="1"/>
            <a:endParaRPr lang="en-US" dirty="0"/>
          </a:p>
          <a:p>
            <a:r>
              <a:rPr lang="en-US" dirty="0" smtClean="0"/>
              <a:t>Subtract the modulus until the result is small enough</a:t>
            </a:r>
          </a:p>
          <a:p>
            <a:pPr lvl="1"/>
            <a:r>
              <a:rPr lang="en-US" dirty="0" smtClean="0"/>
              <a:t>11 ≡ 4 (mod 7)</a:t>
            </a:r>
          </a:p>
          <a:p>
            <a:pPr lvl="1"/>
            <a:r>
              <a:rPr lang="en-US" dirty="0" smtClean="0"/>
              <a:t>35 ≡ 0 (mod 5)</a:t>
            </a:r>
          </a:p>
          <a:p>
            <a:pPr lvl="1"/>
            <a:r>
              <a:rPr lang="en-US" dirty="0" smtClean="0"/>
              <a:t>2</a:t>
            </a:r>
            <a:r>
              <a:rPr lang="en-US" baseline="30000" dirty="0" smtClean="0"/>
              <a:t>3</a:t>
            </a:r>
            <a:r>
              <a:rPr lang="en-US" dirty="0" smtClean="0"/>
              <a:t> = 8 ≡ 2 (mod 3)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4777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Fermat Pseudoprimes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 prime ⇒ S(n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r>
              <a:rPr lang="en-US" dirty="0" smtClean="0"/>
              <a:t>S is based on Fermat’s </a:t>
            </a:r>
            <a:r>
              <a:rPr lang="en-US" dirty="0"/>
              <a:t>Little Theorem: </a:t>
            </a:r>
            <a:endParaRPr lang="en-US" dirty="0" smtClean="0"/>
          </a:p>
          <a:p>
            <a:pPr marL="274320" lvl="1" indent="0" algn="ctr">
              <a:buNone/>
            </a:pPr>
            <a:r>
              <a:rPr lang="en-US" sz="2400" dirty="0" smtClean="0"/>
              <a:t>If n is prime then a</a:t>
            </a:r>
            <a:r>
              <a:rPr lang="en-US" sz="2400" baseline="30000" dirty="0" smtClean="0"/>
              <a:t>n</a:t>
            </a:r>
            <a:r>
              <a:rPr lang="en-US" sz="2400" dirty="0" smtClean="0"/>
              <a:t> </a:t>
            </a:r>
            <a:r>
              <a:rPr lang="en-US" sz="2400" dirty="0"/>
              <a:t>≡ a (mod n</a:t>
            </a:r>
            <a:r>
              <a:rPr lang="en-US" sz="2400" dirty="0" smtClean="0"/>
              <a:t>), ∀</a:t>
            </a:r>
            <a:r>
              <a:rPr lang="en-US" sz="2400" dirty="0" err="1" smtClean="0"/>
              <a:t>a∈</a:t>
            </a:r>
            <a:r>
              <a:rPr lang="en-US" sz="2400" dirty="0" err="1"/>
              <a:t>ℤ</a:t>
            </a:r>
            <a:endParaRPr lang="en-US" sz="2400" dirty="0" smtClean="0"/>
          </a:p>
          <a:p>
            <a:pPr marL="274320" lvl="1" indent="0" algn="ctr">
              <a:buNone/>
            </a:pPr>
            <a:endParaRPr lang="en-US" sz="2400" dirty="0" smtClean="0"/>
          </a:p>
          <a:p>
            <a:r>
              <a:rPr lang="en-US" dirty="0" smtClean="0"/>
              <a:t>S(n): a</a:t>
            </a:r>
            <a:r>
              <a:rPr lang="en-US" baseline="30000" dirty="0" smtClean="0"/>
              <a:t>n</a:t>
            </a:r>
            <a:r>
              <a:rPr lang="en-US" dirty="0" smtClean="0"/>
              <a:t> </a:t>
            </a:r>
            <a:r>
              <a:rPr lang="en-US" dirty="0"/>
              <a:t>≡ a (mod n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pPr marL="182880" lvl="1"/>
            <a:r>
              <a:rPr lang="en-US" sz="2400" dirty="0" smtClean="0"/>
              <a:t>Fermat pseudoprime: n is composite but </a:t>
            </a:r>
            <a:r>
              <a:rPr lang="en-US" sz="2400" dirty="0"/>
              <a:t>a</a:t>
            </a:r>
            <a:r>
              <a:rPr lang="en-US" sz="2400" baseline="30000" dirty="0"/>
              <a:t>n</a:t>
            </a:r>
            <a:r>
              <a:rPr lang="en-US" sz="2400" dirty="0"/>
              <a:t> ≡ a (mod n</a:t>
            </a:r>
            <a:r>
              <a:rPr lang="en-US" sz="2400" dirty="0" smtClean="0"/>
              <a:t>)</a:t>
            </a:r>
          </a:p>
          <a:p>
            <a:pPr marL="0" lvl="1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for some a</a:t>
            </a:r>
            <a:endParaRPr lang="en-US" sz="2400" dirty="0"/>
          </a:p>
          <a:p>
            <a:endParaRPr lang="en-US" dirty="0" smtClean="0"/>
          </a:p>
          <a:p>
            <a:endParaRPr lang="en-US" dirty="0"/>
          </a:p>
          <a:p>
            <a:pPr lvl="1"/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557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Examples</a:t>
            </a:r>
            <a:br>
              <a:rPr lang="en-US" dirty="0" smtClean="0"/>
            </a:br>
            <a:r>
              <a:rPr lang="en-US" dirty="0"/>
              <a:t>n prime ⇒ </a:t>
            </a:r>
            <a:r>
              <a:rPr lang="en-US" dirty="0" smtClean="0"/>
              <a:t>a</a:t>
            </a:r>
            <a:r>
              <a:rPr lang="en-US" baseline="30000" dirty="0" smtClean="0"/>
              <a:t>n</a:t>
            </a:r>
            <a:r>
              <a:rPr lang="en-US" dirty="0" smtClean="0"/>
              <a:t> ≡ a (mod 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Let n = 91 </a:t>
            </a:r>
          </a:p>
          <a:p>
            <a:pPr lvl="1"/>
            <a:r>
              <a:rPr lang="en-US" dirty="0" smtClean="0"/>
              <a:t>Composite: 91 </a:t>
            </a:r>
            <a:r>
              <a:rPr lang="en-US" dirty="0"/>
              <a:t>= 7 * </a:t>
            </a:r>
            <a:r>
              <a:rPr lang="en-US" dirty="0" smtClean="0"/>
              <a:t>13</a:t>
            </a:r>
          </a:p>
          <a:p>
            <a:endParaRPr lang="en-US" dirty="0"/>
          </a:p>
          <a:p>
            <a:r>
              <a:rPr lang="en-US" dirty="0" smtClean="0"/>
              <a:t>3</a:t>
            </a:r>
            <a:r>
              <a:rPr lang="en-US" baseline="30000" dirty="0" smtClean="0"/>
              <a:t>91</a:t>
            </a:r>
            <a:r>
              <a:rPr lang="en-US" dirty="0" smtClean="0"/>
              <a:t> </a:t>
            </a:r>
            <a:r>
              <a:rPr lang="en-US" dirty="0"/>
              <a:t>≡ 3 (mod 91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91 is a Fermat pseudoprime base 3</a:t>
            </a:r>
          </a:p>
          <a:p>
            <a:endParaRPr lang="en-US" dirty="0" smtClean="0"/>
          </a:p>
          <a:p>
            <a:r>
              <a:rPr lang="en-US" dirty="0"/>
              <a:t>2</a:t>
            </a:r>
            <a:r>
              <a:rPr lang="en-US" baseline="30000" dirty="0"/>
              <a:t>91</a:t>
            </a:r>
            <a:r>
              <a:rPr lang="en-US" dirty="0"/>
              <a:t> ≠ 2 (mod </a:t>
            </a:r>
            <a:r>
              <a:rPr lang="en-US" dirty="0" smtClean="0"/>
              <a:t>91)</a:t>
            </a:r>
          </a:p>
          <a:p>
            <a:pPr lvl="1"/>
            <a:r>
              <a:rPr lang="en-US" dirty="0" smtClean="0"/>
              <a:t>91 is </a:t>
            </a:r>
            <a:r>
              <a:rPr lang="en-US" u="sng" dirty="0" smtClean="0"/>
              <a:t>not</a:t>
            </a:r>
            <a:r>
              <a:rPr lang="en-US" dirty="0" smtClean="0"/>
              <a:t> a Fermat pseudoprime base 2 (91 is composite)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Note: ∃ </a:t>
            </a:r>
            <a:r>
              <a:rPr lang="en-US" dirty="0"/>
              <a:t>infinite Carmichael numbers, composites with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a</a:t>
            </a:r>
            <a:r>
              <a:rPr lang="en-US" baseline="30000" dirty="0" smtClean="0"/>
              <a:t>n</a:t>
            </a:r>
            <a:r>
              <a:rPr lang="en-US" dirty="0" smtClean="0"/>
              <a:t> ≡ a (mod n) for every a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4355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S(n) </a:t>
            </a:r>
            <a:r>
              <a:rPr lang="en-US" dirty="0"/>
              <a:t>⇒ n is </a:t>
            </a:r>
            <a:r>
              <a:rPr lang="en-US" dirty="0" smtClean="0"/>
              <a:t>prime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82880" lvl="1"/>
            <a:r>
              <a:rPr lang="en-US" sz="2400" dirty="0"/>
              <a:t>n is </a:t>
            </a:r>
            <a:r>
              <a:rPr lang="en-US" sz="2400" dirty="0" smtClean="0"/>
              <a:t>composite ⇒ ¬ </a:t>
            </a:r>
            <a:r>
              <a:rPr lang="en-US" sz="2400" dirty="0"/>
              <a:t>S(n) </a:t>
            </a:r>
          </a:p>
          <a:p>
            <a:pPr marL="182880" lvl="1"/>
            <a:endParaRPr lang="en-US" sz="2400" dirty="0" smtClean="0"/>
          </a:p>
          <a:p>
            <a:pPr marL="182880" lvl="1"/>
            <a:r>
              <a:rPr lang="en-US" sz="2400" dirty="0"/>
              <a:t>¬ S(n) ⇒ </a:t>
            </a:r>
            <a:r>
              <a:rPr lang="en-US" sz="2400" dirty="0" smtClean="0"/>
              <a:t>?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1</a:t>
            </a:r>
            <a:fld id="{0CFEC368-1D7A-4F81-ABF6-AE0E36BAF64C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9912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3404</TotalTime>
  <Words>993</Words>
  <Application>Microsoft Office PowerPoint</Application>
  <PresentationFormat>On-screen Show (4:3)</PresentationFormat>
  <Paragraphs>221</Paragraphs>
  <Slides>21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Clarity</vt:lpstr>
      <vt:lpstr>The AKS Primality Test</vt:lpstr>
      <vt:lpstr>Introduction to Primality Testing</vt:lpstr>
      <vt:lpstr>3 Categories</vt:lpstr>
      <vt:lpstr>n is prime ⇒ S(n)</vt:lpstr>
      <vt:lpstr>Pseudoprimes</vt:lpstr>
      <vt:lpstr>Intro to Modular Arithmetic</vt:lpstr>
      <vt:lpstr>Fermat Pseudoprimes</vt:lpstr>
      <vt:lpstr>Examples n prime ⇒ an ≡ a (mod n)</vt:lpstr>
      <vt:lpstr>S(n) ⇒ n is prime</vt:lpstr>
      <vt:lpstr>The n-1 Test</vt:lpstr>
      <vt:lpstr>Example  [an-1 ≡ 1 (mod n) but a(n-1)/q ≠ 1 (mod n)] ⇒ n prime</vt:lpstr>
      <vt:lpstr>Another Example [an-1 ≡ 1 (mod n) but a(n-1)/q ≠ 1 (mod n)] ⇒ n prime</vt:lpstr>
      <vt:lpstr>S(n) ⇔ n is prime</vt:lpstr>
      <vt:lpstr>Example S(n): (x + a)n ≡ xn + a (mod n)</vt:lpstr>
      <vt:lpstr>Improvement: The AKS Theorem</vt:lpstr>
      <vt:lpstr>The AKS Algorithm</vt:lpstr>
      <vt:lpstr>Example</vt:lpstr>
      <vt:lpstr>Example Continued (Is n = 1993 prime?)</vt:lpstr>
      <vt:lpstr>Example Continued (Is n = 1993 prime?)</vt:lpstr>
      <vt:lpstr>Significance</vt:lpstr>
      <vt:lpstr>Work Cited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AKS Primality Test</dc:title>
  <dc:creator>Ilse Haim</dc:creator>
  <cp:lastModifiedBy>Ilse Haim</cp:lastModifiedBy>
  <cp:revision>112</cp:revision>
  <dcterms:created xsi:type="dcterms:W3CDTF">2013-04-28T16:15:12Z</dcterms:created>
  <dcterms:modified xsi:type="dcterms:W3CDTF">2013-05-02T16:41:09Z</dcterms:modified>
</cp:coreProperties>
</file>