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4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53" d="100"/>
          <a:sy n="53" d="100"/>
        </p:scale>
        <p:origin x="-102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DF30CDD-BA20-4A95-AEC5-FBAD409D355E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89732B-2A06-4B77-96BB-1F21547A7B6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Xinyue</a:t>
            </a:r>
            <a:r>
              <a:rPr lang="en-US" dirty="0" smtClean="0"/>
              <a:t> Liu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Can We Determine Whether an Email is </a:t>
            </a:r>
            <a:r>
              <a:rPr lang="en-US" altLang="zh-CN" sz="4800" b="1" dirty="0" smtClean="0"/>
              <a:t>SPAM</a:t>
            </a:r>
            <a:r>
              <a:rPr lang="en-US" altLang="zh-CN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16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914400"/>
            <a:ext cx="2590800" cy="1524000"/>
          </a:xfrm>
        </p:spPr>
        <p:txBody>
          <a:bodyPr/>
          <a:lstStyle/>
          <a:p>
            <a:r>
              <a:rPr lang="en-US" sz="3000" dirty="0" smtClean="0"/>
              <a:t>The </a:t>
            </a:r>
            <a:r>
              <a:rPr lang="en-US" sz="3000" dirty="0" err="1" smtClean="0"/>
              <a:t>Spambase</a:t>
            </a:r>
            <a:r>
              <a:rPr lang="en-US" sz="3000" dirty="0" smtClean="0"/>
              <a:t> Data Set</a:t>
            </a:r>
            <a:endParaRPr lang="en-US" sz="3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152400" y="2819400"/>
            <a:ext cx="2743200" cy="3733800"/>
          </a:xfrm>
          <a:noFill/>
          <a:effectLst>
            <a:softEdge rad="190500"/>
          </a:effectLst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Source and Origin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altLang="zh-CN" sz="2200" dirty="0" smtClean="0"/>
              <a:t>Goal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Instances and Attributes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Examples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/>
              <a:t>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990600"/>
            <a:ext cx="5638800" cy="5200650"/>
          </a:xfrm>
        </p:spPr>
        <p:txBody>
          <a:bodyPr/>
          <a:lstStyle/>
          <a:p>
            <a:r>
              <a:rPr lang="en-US" sz="2800" dirty="0"/>
              <a:t>Goal: classify spam from ham based on the frequencies of words in the email.</a:t>
            </a:r>
          </a:p>
          <a:p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7" y="2895600"/>
            <a:ext cx="5549059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smtClean="0"/>
              <a:t>Logistic Regression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01752" y="2471383"/>
            <a:ext cx="3660648" cy="381840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Linear Regression: Assign weights to each of the predictors which minimize the classification error</a:t>
            </a:r>
          </a:p>
          <a:p>
            <a:endParaRPr lang="en-US" dirty="0" smtClean="0"/>
          </a:p>
          <a:p>
            <a:r>
              <a:rPr lang="en-US" dirty="0" smtClean="0"/>
              <a:t>Logistic regression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9" y="3028035"/>
            <a:ext cx="473392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 Discriminant Analysis (LDA</a:t>
            </a:r>
            <a:r>
              <a:rPr lang="en-US" sz="4400" dirty="0" smtClean="0"/>
              <a:t>)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04800" y="2470022"/>
            <a:ext cx="4038600" cy="382219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Bayes Theorem: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100744"/>
            <a:ext cx="3724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43" b="11076"/>
          <a:stretch/>
        </p:blipFill>
        <p:spPr bwMode="auto">
          <a:xfrm>
            <a:off x="1045839" y="4272952"/>
            <a:ext cx="2939533" cy="20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691802"/>
            <a:ext cx="3876675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7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1524000"/>
          </a:xfrm>
        </p:spPr>
        <p:txBody>
          <a:bodyPr/>
          <a:lstStyle/>
          <a:p>
            <a:r>
              <a:rPr lang="en-US" sz="3000" dirty="0" smtClean="0"/>
              <a:t>10-fold Cross-Validation</a:t>
            </a:r>
            <a:endParaRPr lang="en-US" sz="30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3733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838200"/>
            <a:ext cx="570547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8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Logistic Regression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2400" dirty="0"/>
              <a:t>Linear Discriminant Analysis (LDA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2400" y="2471383"/>
            <a:ext cx="4191000" cy="2557817"/>
          </a:xfrm>
        </p:spPr>
        <p:txBody>
          <a:bodyPr/>
          <a:lstStyle/>
          <a:p>
            <a:r>
              <a:rPr lang="en-US" dirty="0" smtClean="0"/>
              <a:t>Mean Error Rate with 96% CI:</a:t>
            </a:r>
          </a:p>
          <a:p>
            <a:endParaRPr lang="en-US" dirty="0"/>
          </a:p>
          <a:p>
            <a:pPr algn="ctr"/>
            <a:r>
              <a:rPr lang="en-US" dirty="0" smtClean="0"/>
              <a:t>10.6% </a:t>
            </a:r>
            <a:r>
              <a:rPr lang="en-US" altLang="zh-CN" dirty="0" smtClean="0"/>
              <a:t>– 11.1%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2557817"/>
          </a:xfrm>
        </p:spPr>
        <p:txBody>
          <a:bodyPr/>
          <a:lstStyle/>
          <a:p>
            <a:r>
              <a:rPr lang="en-US" dirty="0"/>
              <a:t>Mean Error Rate with </a:t>
            </a:r>
            <a:r>
              <a:rPr lang="en-US" dirty="0" smtClean="0"/>
              <a:t>96% </a:t>
            </a:r>
            <a:r>
              <a:rPr lang="en-US" dirty="0"/>
              <a:t>CI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algn="ctr"/>
            <a:r>
              <a:rPr lang="en-US" dirty="0" smtClean="0"/>
              <a:t>9.9% </a:t>
            </a:r>
            <a:r>
              <a:rPr lang="en-US" altLang="zh-CN" dirty="0"/>
              <a:t>– </a:t>
            </a:r>
            <a:r>
              <a:rPr lang="en-US" altLang="zh-CN" dirty="0" smtClean="0"/>
              <a:t>10.5%</a:t>
            </a:r>
            <a:endParaRPr lang="en-US" dirty="0"/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Conclusion</a:t>
            </a:r>
            <a:endParaRPr lang="en-US" sz="3000" dirty="0"/>
          </a:p>
        </p:txBody>
      </p:sp>
      <p:sp>
        <p:nvSpPr>
          <p:cNvPr id="2" name="Rectangle 1"/>
          <p:cNvSpPr/>
          <p:nvPr/>
        </p:nvSpPr>
        <p:spPr>
          <a:xfrm>
            <a:off x="152400" y="5029200"/>
            <a:ext cx="8839200" cy="13388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effectLst>
            <a:softEdge rad="0"/>
          </a:effectLst>
        </p:spPr>
        <p:txBody>
          <a:bodyPr wrap="square">
            <a:spAutoFit/>
          </a:bodyPr>
          <a:lstStyle/>
          <a:p>
            <a:pPr marL="274320" indent="-274320">
              <a:lnSpc>
                <a:spcPct val="20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smtClean="0"/>
              <a:t>We </a:t>
            </a:r>
            <a:r>
              <a:rPr lang="en-US" sz="2700" dirty="0"/>
              <a:t>can filter about 90% of spam emails using LDA</a:t>
            </a:r>
            <a:r>
              <a:rPr lang="en-US" sz="2700" dirty="0" smtClean="0"/>
              <a:t>.</a:t>
            </a:r>
            <a:endParaRPr lang="en-US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39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Trevor Hastie, Rob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Tibshirani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“Statistical Learning.”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Learning.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Stanford University Online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CourseWare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21 January 2014. Lecture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&lt;http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://online.stanford.edu/course/statistical-learning-winter-2014 &gt;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 Hopkins,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Erik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Reeber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George Forman, and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Jaap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Suermondt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Spambase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 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Spambase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Set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Hewlett-Packard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Labs, 1 July 1999. Web. 1 Mar.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&lt;http://archive.ics.uci.edu/ml/datasets/Spambase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"Logistic Regression." 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Logistic Regression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n.d.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Web. 5 May 2015.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http://www.saedsayad.com/logistic_regression.htm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"Binary Classification." 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Discriminant Analysis Classifier (LDAC)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n.d.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 May 2015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&lt;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http://mlpy.sourceforge.net/docs/3.5/lin_class.html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&gt;.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Kaewchinporn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Chinnapat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"10-fold Cross-Validation." 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K-fold Cross-validation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n.d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Web. 5 May 2015.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http://scriptslines.com/blog/k-fold-cross-validation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/&gt;.</a:t>
            </a:r>
          </a:p>
        </p:txBody>
      </p:sp>
    </p:spTree>
    <p:extLst>
      <p:ext uri="{BB962C8B-B14F-4D97-AF65-F5344CB8AC3E}">
        <p14:creationId xmlns:p14="http://schemas.microsoft.com/office/powerpoint/2010/main" val="365556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6480174" cy="16732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1124</TotalTime>
  <Words>168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Can We Determine Whether an Email is SPAM?</vt:lpstr>
      <vt:lpstr>The Spambase Data Set</vt:lpstr>
      <vt:lpstr>Logistic Regression</vt:lpstr>
      <vt:lpstr>Linear Discriminant Analysis (LDA)</vt:lpstr>
      <vt:lpstr>10-fold Cross-Validation</vt:lpstr>
      <vt:lpstr>Conclusion</vt:lpstr>
      <vt:lpstr>References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We Determine Whether an Email is SPAM?</dc:title>
  <dc:creator>Ivory</dc:creator>
  <cp:lastModifiedBy>Ivory</cp:lastModifiedBy>
  <cp:revision>49</cp:revision>
  <dcterms:created xsi:type="dcterms:W3CDTF">2015-04-29T14:34:18Z</dcterms:created>
  <dcterms:modified xsi:type="dcterms:W3CDTF">2015-05-09T06:39:19Z</dcterms:modified>
</cp:coreProperties>
</file>