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sldIdLst>
    <p:sldId id="256" r:id="rId2"/>
    <p:sldId id="257" r:id="rId3"/>
    <p:sldId id="259" r:id="rId4"/>
    <p:sldId id="262" r:id="rId5"/>
    <p:sldId id="265" r:id="rId6"/>
    <p:sldId id="266" r:id="rId7"/>
    <p:sldId id="263" r:id="rId8"/>
    <p:sldId id="260" r:id="rId9"/>
    <p:sldId id="267" r:id="rId10"/>
    <p:sldId id="264" r:id="rId11"/>
    <p:sldId id="261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74" autoAdjust="0"/>
    <p:restoredTop sz="94660"/>
  </p:normalViewPr>
  <p:slideViewPr>
    <p:cSldViewPr>
      <p:cViewPr>
        <p:scale>
          <a:sx n="100" d="100"/>
          <a:sy n="100" d="100"/>
        </p:scale>
        <p:origin x="-534" y="9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30CDD-BA20-4A95-AEC5-FBAD409D355E}" type="datetimeFigureOut">
              <a:rPr lang="en-US" smtClean="0"/>
              <a:t>9/8/2015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289732B-2A06-4B77-96BB-1F21547A7B6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30CDD-BA20-4A95-AEC5-FBAD409D355E}" type="datetimeFigureOut">
              <a:rPr lang="en-US" smtClean="0"/>
              <a:t>9/8/2015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9732B-2A06-4B77-96BB-1F21547A7B62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3289732B-2A06-4B77-96BB-1F21547A7B62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30CDD-BA20-4A95-AEC5-FBAD409D355E}" type="datetimeFigureOut">
              <a:rPr lang="en-US" smtClean="0"/>
              <a:t>9/8/2015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30CDD-BA20-4A95-AEC5-FBAD409D355E}" type="datetimeFigureOut">
              <a:rPr lang="en-US" smtClean="0"/>
              <a:t>9/8/2015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3289732B-2A06-4B77-96BB-1F21547A7B6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30CDD-BA20-4A95-AEC5-FBAD409D355E}" type="datetimeFigureOut">
              <a:rPr lang="en-US" smtClean="0"/>
              <a:t>9/8/2015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289732B-2A06-4B77-96BB-1F21547A7B62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0DF30CDD-BA20-4A95-AEC5-FBAD409D355E}" type="datetimeFigureOut">
              <a:rPr lang="en-US" smtClean="0"/>
              <a:t>9/8/2015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9732B-2A06-4B77-96BB-1F21547A7B6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30CDD-BA20-4A95-AEC5-FBAD409D355E}" type="datetimeFigureOut">
              <a:rPr lang="en-US" smtClean="0"/>
              <a:t>9/8/2015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3289732B-2A06-4B77-96BB-1F21547A7B62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30CDD-BA20-4A95-AEC5-FBAD409D355E}" type="datetimeFigureOut">
              <a:rPr lang="en-US" smtClean="0"/>
              <a:t>9/8/2015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3289732B-2A06-4B77-96BB-1F21547A7B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30CDD-BA20-4A95-AEC5-FBAD409D355E}" type="datetimeFigureOut">
              <a:rPr lang="en-US" smtClean="0"/>
              <a:t>9/8/2015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289732B-2A06-4B77-96BB-1F21547A7B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289732B-2A06-4B77-96BB-1F21547A7B62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30CDD-BA20-4A95-AEC5-FBAD409D355E}" type="datetimeFigureOut">
              <a:rPr lang="en-US" smtClean="0"/>
              <a:t>9/8/2015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3289732B-2A06-4B77-96BB-1F21547A7B62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0DF30CDD-BA20-4A95-AEC5-FBAD409D355E}" type="datetimeFigureOut">
              <a:rPr lang="en-US" smtClean="0"/>
              <a:t>9/8/2015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0DF30CDD-BA20-4A95-AEC5-FBAD409D355E}" type="datetimeFigureOut">
              <a:rPr lang="en-US" smtClean="0"/>
              <a:t>9/8/2015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289732B-2A06-4B77-96BB-1F21547A7B62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online.stanford.edu/course/statistical-learning-winter-2014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Xinyue</a:t>
            </a:r>
            <a:r>
              <a:rPr lang="en-US" dirty="0" smtClean="0"/>
              <a:t> Liu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Using Classification Trees to Decide News Popularity</a:t>
            </a:r>
          </a:p>
        </p:txBody>
      </p:sp>
    </p:spTree>
    <p:extLst>
      <p:ext uri="{BB962C8B-B14F-4D97-AF65-F5344CB8AC3E}">
        <p14:creationId xmlns:p14="http://schemas.microsoft.com/office/powerpoint/2010/main" val="1091675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Trevor Hastie, Rob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Tibshirani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“Statistical Learning.” </a:t>
            </a:r>
            <a:r>
              <a:rPr lang="en-U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Statistical Learning. 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Stanford University Online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CourseWare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21 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August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2015. 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Lecture. 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http://online.stanford.edu/course/statistical-learning-winter-2014 </a:t>
            </a:r>
            <a:endParaRPr lang="en-U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Andrew Liu. “Practical Machine Learning.” Practical Machine Learning. Coursera,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21 August 2015. Lecture. </a:t>
            </a:r>
            <a:endParaRPr lang="en-U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5567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6480174" cy="1673225"/>
          </a:xfrm>
        </p:spPr>
        <p:txBody>
          <a:bodyPr/>
          <a:lstStyle/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9735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04800" y="914400"/>
            <a:ext cx="2590800" cy="1524000"/>
          </a:xfrm>
        </p:spPr>
        <p:txBody>
          <a:bodyPr/>
          <a:lstStyle/>
          <a:p>
            <a:r>
              <a:rPr lang="en-US" sz="3000" dirty="0" smtClean="0"/>
              <a:t>The </a:t>
            </a:r>
            <a:r>
              <a:rPr lang="en-US" altLang="zh-CN" sz="3000" dirty="0" smtClean="0"/>
              <a:t>News</a:t>
            </a:r>
            <a:br>
              <a:rPr lang="en-US" altLang="zh-CN" sz="3000" dirty="0" smtClean="0"/>
            </a:br>
            <a:r>
              <a:rPr lang="en-US" altLang="zh-CN" sz="3000" dirty="0" smtClean="0"/>
              <a:t>Popularity</a:t>
            </a:r>
            <a:r>
              <a:rPr lang="en-US" sz="3000" dirty="0" smtClean="0"/>
              <a:t> Data Set</a:t>
            </a:r>
            <a:endParaRPr lang="en-US" sz="3000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2"/>
          </p:nvPr>
        </p:nvSpPr>
        <p:spPr>
          <a:xfrm>
            <a:off x="152400" y="2819400"/>
            <a:ext cx="2743200" cy="3733800"/>
          </a:xfrm>
          <a:noFill/>
          <a:effectLst>
            <a:softEdge rad="190500"/>
          </a:effectLst>
        </p:spPr>
        <p:txBody>
          <a:bodyPr>
            <a:normAutofit/>
          </a:bodyPr>
          <a:lstStyle/>
          <a:p>
            <a:pPr marL="342900" indent="-342900">
              <a:buClr>
                <a:schemeClr val="bg1"/>
              </a:buClr>
              <a:buFont typeface="Courier New" panose="02070309020205020404" pitchFamily="49" charset="0"/>
              <a:buChar char="o"/>
            </a:pPr>
            <a:r>
              <a:rPr lang="en-US" sz="2200" dirty="0" smtClean="0"/>
              <a:t>Source and Origin</a:t>
            </a:r>
          </a:p>
          <a:p>
            <a:pPr marL="342900" indent="-342900">
              <a:buClr>
                <a:schemeClr val="bg1"/>
              </a:buClr>
              <a:buFont typeface="Courier New" panose="02070309020205020404" pitchFamily="49" charset="0"/>
              <a:buChar char="o"/>
            </a:pPr>
            <a:r>
              <a:rPr lang="en-US" altLang="zh-CN" sz="2200" dirty="0" smtClean="0"/>
              <a:t>Goal</a:t>
            </a:r>
          </a:p>
          <a:p>
            <a:pPr marL="342900" indent="-342900">
              <a:buClr>
                <a:schemeClr val="bg1"/>
              </a:buClr>
              <a:buFont typeface="Courier New" panose="02070309020205020404" pitchFamily="49" charset="0"/>
              <a:buChar char="o"/>
            </a:pPr>
            <a:r>
              <a:rPr lang="en-US" sz="2200" dirty="0" smtClean="0"/>
              <a:t>Instances and Attributes</a:t>
            </a:r>
          </a:p>
          <a:p>
            <a:pPr marL="342900" indent="-342900">
              <a:buClr>
                <a:schemeClr val="bg1"/>
              </a:buClr>
              <a:buFont typeface="Courier New" panose="02070309020205020404" pitchFamily="49" charset="0"/>
              <a:buChar char="o"/>
            </a:pPr>
            <a:r>
              <a:rPr lang="en-US" sz="2200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124200" y="990600"/>
            <a:ext cx="5638800" cy="1447800"/>
          </a:xfrm>
        </p:spPr>
        <p:txBody>
          <a:bodyPr/>
          <a:lstStyle/>
          <a:p>
            <a:r>
              <a:rPr lang="en-US" sz="2800" dirty="0"/>
              <a:t>Goal</a:t>
            </a:r>
            <a:r>
              <a:rPr lang="en-US" sz="2800" dirty="0" smtClean="0"/>
              <a:t>: compare the performance of the two algorithms on the same dataset.</a:t>
            </a:r>
          </a:p>
          <a:p>
            <a:endParaRPr lang="en-US" dirty="0"/>
          </a:p>
        </p:txBody>
      </p:sp>
      <p:pic>
        <p:nvPicPr>
          <p:cNvPr id="1028" name="Picture 4" descr="C:\Users\Ivory\Desktop\img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67" r="4124" b="58732"/>
          <a:stretch/>
        </p:blipFill>
        <p:spPr bwMode="auto">
          <a:xfrm>
            <a:off x="2971800" y="2438400"/>
            <a:ext cx="5847008" cy="12578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Ivory\Desktop\img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4248149"/>
            <a:ext cx="5847008" cy="12324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3791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228600" y="914400"/>
            <a:ext cx="2667000" cy="3352800"/>
          </a:xfrm>
        </p:spPr>
        <p:txBody>
          <a:bodyPr/>
          <a:lstStyle/>
          <a:p>
            <a:r>
              <a:rPr lang="en-US" sz="2700" dirty="0" smtClean="0"/>
              <a:t>Data Description</a:t>
            </a:r>
            <a:br>
              <a:rPr lang="en-US" sz="2700" dirty="0" smtClean="0"/>
            </a:br>
            <a:r>
              <a:rPr lang="en-US" sz="2700" dirty="0" smtClean="0"/>
              <a:t>	</a:t>
            </a:r>
            <a:br>
              <a:rPr lang="en-US" sz="2700" dirty="0" smtClean="0"/>
            </a:br>
            <a:r>
              <a:rPr lang="en-US" sz="2700" dirty="0"/>
              <a:t/>
            </a:r>
            <a:br>
              <a:rPr lang="en-US" sz="2700" dirty="0"/>
            </a:br>
            <a:r>
              <a:rPr lang="en-US" sz="2700" dirty="0" smtClean="0"/>
              <a:t/>
            </a:r>
            <a:br>
              <a:rPr lang="en-US" sz="2700" dirty="0" smtClean="0"/>
            </a:br>
            <a:r>
              <a:rPr lang="en-US" sz="2700" dirty="0" smtClean="0"/>
              <a:t>Significant</a:t>
            </a:r>
            <a:br>
              <a:rPr lang="en-US" sz="2700" dirty="0" smtClean="0"/>
            </a:br>
            <a:r>
              <a:rPr lang="en-US" sz="2700" dirty="0" smtClean="0"/>
              <a:t>Variables Selection</a:t>
            </a:r>
            <a:endParaRPr lang="en-US" sz="2700" dirty="0"/>
          </a:p>
        </p:txBody>
      </p:sp>
      <p:pic>
        <p:nvPicPr>
          <p:cNvPr id="2050" name="Picture 2" descr="C:\Users\Ivory\Desktop\ttes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5513" y="2438400"/>
            <a:ext cx="5659884" cy="3109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 descr="C:\Users\Ivory\Desktop\meanmedian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1066800"/>
            <a:ext cx="3933825" cy="647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89895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4400" b="1" dirty="0" smtClean="0"/>
              <a:t>Decision Tree</a:t>
            </a:r>
            <a:endParaRPr lang="en-US" b="1" dirty="0"/>
          </a:p>
        </p:txBody>
      </p:sp>
      <p:sp>
        <p:nvSpPr>
          <p:cNvPr id="4" name="Content Placeholder 3"/>
          <p:cNvSpPr txBox="1">
            <a:spLocks/>
          </p:cNvSpPr>
          <p:nvPr/>
        </p:nvSpPr>
        <p:spPr>
          <a:xfrm>
            <a:off x="301752" y="2471383"/>
            <a:ext cx="3660648" cy="3818404"/>
          </a:xfrm>
          <a:prstGeom prst="rect">
            <a:avLst/>
          </a:prstGeom>
        </p:spPr>
        <p:txBody>
          <a:bodyPr/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Iteratively split variables into groups</a:t>
            </a:r>
          </a:p>
          <a:p>
            <a:r>
              <a:rPr lang="en-US" dirty="0" smtClean="0"/>
              <a:t>Evaluate “homogeneity” within each group</a:t>
            </a:r>
          </a:p>
          <a:p>
            <a:r>
              <a:rPr lang="en-US" dirty="0" smtClean="0"/>
              <a:t>Split again if necessary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38" t="6080" r="4510" b="5406"/>
          <a:stretch/>
        </p:blipFill>
        <p:spPr bwMode="auto">
          <a:xfrm>
            <a:off x="4876800" y="2480908"/>
            <a:ext cx="4048125" cy="34213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0" name="Group 19"/>
          <p:cNvGrpSpPr/>
          <p:nvPr/>
        </p:nvGrpSpPr>
        <p:grpSpPr>
          <a:xfrm>
            <a:off x="4876800" y="5943600"/>
            <a:ext cx="4076700" cy="290899"/>
            <a:chOff x="4876800" y="5943600"/>
            <a:chExt cx="4076700" cy="290899"/>
          </a:xfrm>
        </p:grpSpPr>
        <p:grpSp>
          <p:nvGrpSpPr>
            <p:cNvPr id="18" name="Group 17"/>
            <p:cNvGrpSpPr/>
            <p:nvPr/>
          </p:nvGrpSpPr>
          <p:grpSpPr>
            <a:xfrm>
              <a:off x="4876800" y="5943600"/>
              <a:ext cx="3124200" cy="152400"/>
              <a:chOff x="4876800" y="6019800"/>
              <a:chExt cx="3124200" cy="152400"/>
            </a:xfrm>
          </p:grpSpPr>
          <p:cxnSp>
            <p:nvCxnSpPr>
              <p:cNvPr id="11" name="Straight Connector 10"/>
              <p:cNvCxnSpPr/>
              <p:nvPr/>
            </p:nvCxnSpPr>
            <p:spPr>
              <a:xfrm>
                <a:off x="4876800" y="6019800"/>
                <a:ext cx="0" cy="152400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/>
            </p:nvCxnSpPr>
            <p:spPr>
              <a:xfrm>
                <a:off x="4876800" y="6172200"/>
                <a:ext cx="1066800" cy="0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/>
              <p:cNvCxnSpPr/>
              <p:nvPr/>
            </p:nvCxnSpPr>
            <p:spPr>
              <a:xfrm>
                <a:off x="6900862" y="6172200"/>
                <a:ext cx="1100138" cy="0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Connector 16"/>
              <p:cNvCxnSpPr/>
              <p:nvPr/>
            </p:nvCxnSpPr>
            <p:spPr>
              <a:xfrm>
                <a:off x="8001000" y="6019800"/>
                <a:ext cx="0" cy="152400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9" name="TextBox 18"/>
            <p:cNvSpPr txBox="1"/>
            <p:nvPr/>
          </p:nvSpPr>
          <p:spPr>
            <a:xfrm>
              <a:off x="5943600" y="5957500"/>
              <a:ext cx="9144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/>
                <a:t>Weekdays</a:t>
              </a:r>
              <a:endParaRPr lang="en-US" sz="1200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8039100" y="5943600"/>
              <a:ext cx="9144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/>
                <a:t>Weekends</a:t>
              </a:r>
              <a:endParaRPr lang="en-US" sz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2456386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4400" b="1" dirty="0" smtClean="0"/>
              <a:t>Decision Tree</a:t>
            </a:r>
            <a:endParaRPr lang="en-US" b="1" dirty="0"/>
          </a:p>
        </p:txBody>
      </p:sp>
      <p:sp>
        <p:nvSpPr>
          <p:cNvPr id="4" name="Content Placeholder 3"/>
          <p:cNvSpPr txBox="1">
            <a:spLocks/>
          </p:cNvSpPr>
          <p:nvPr/>
        </p:nvSpPr>
        <p:spPr>
          <a:xfrm>
            <a:off x="301752" y="2471383"/>
            <a:ext cx="3660648" cy="3818404"/>
          </a:xfrm>
          <a:prstGeom prst="rect">
            <a:avLst/>
          </a:prstGeom>
        </p:spPr>
        <p:txBody>
          <a:bodyPr/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Pros:</a:t>
            </a:r>
          </a:p>
          <a:p>
            <a:pPr marL="0" indent="0">
              <a:buNone/>
            </a:pPr>
            <a:r>
              <a:rPr lang="en-US" sz="2200" dirty="0"/>
              <a:t> </a:t>
            </a:r>
            <a:r>
              <a:rPr lang="en-US" sz="2200" dirty="0" smtClean="0"/>
              <a:t>   - Easy to Interpret</a:t>
            </a:r>
          </a:p>
          <a:p>
            <a:pPr marL="0" indent="0">
              <a:buNone/>
            </a:pPr>
            <a:r>
              <a:rPr lang="en-US" sz="2200" dirty="0" smtClean="0"/>
              <a:t>    - Better performance in nonlinear settings</a:t>
            </a:r>
          </a:p>
          <a:p>
            <a:r>
              <a:rPr lang="en-US" dirty="0" smtClean="0"/>
              <a:t>Cons:</a:t>
            </a:r>
          </a:p>
          <a:p>
            <a:pPr marL="0" indent="0">
              <a:buNone/>
            </a:pPr>
            <a:r>
              <a:rPr lang="en-US" sz="2200" dirty="0"/>
              <a:t> </a:t>
            </a:r>
            <a:r>
              <a:rPr lang="en-US" sz="2200" dirty="0" smtClean="0"/>
              <a:t>   - Without pruning can lead to overfitting</a:t>
            </a:r>
          </a:p>
          <a:p>
            <a:pPr marL="0" indent="0">
              <a:buNone/>
            </a:pPr>
            <a:r>
              <a:rPr lang="en-US" sz="2200" dirty="0"/>
              <a:t> </a:t>
            </a:r>
            <a:r>
              <a:rPr lang="en-US" sz="2200" dirty="0" smtClean="0"/>
              <a:t>   - Uncertainty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38" t="6080" r="4510" b="5406"/>
          <a:stretch/>
        </p:blipFill>
        <p:spPr bwMode="auto">
          <a:xfrm>
            <a:off x="4876800" y="2480908"/>
            <a:ext cx="4048125" cy="34213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71401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dirty="0" smtClean="0"/>
              <a:t>Random Forest</a:t>
            </a:r>
            <a:endParaRPr lang="en-US" b="1" dirty="0"/>
          </a:p>
        </p:txBody>
      </p:sp>
      <p:sp>
        <p:nvSpPr>
          <p:cNvPr id="4" name="Content Placeholder 4"/>
          <p:cNvSpPr txBox="1">
            <a:spLocks/>
          </p:cNvSpPr>
          <p:nvPr/>
        </p:nvSpPr>
        <p:spPr>
          <a:xfrm>
            <a:off x="304800" y="2470022"/>
            <a:ext cx="4038600" cy="3930778"/>
          </a:xfrm>
          <a:prstGeom prst="rect">
            <a:avLst/>
          </a:prstGeom>
        </p:spPr>
        <p:txBody>
          <a:bodyPr/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dirty="0" smtClean="0"/>
              <a:t>Bootstrap: random </a:t>
            </a:r>
            <a:r>
              <a:rPr lang="en-US" dirty="0" smtClean="0"/>
              <a:t>sampling with replacement</a:t>
            </a:r>
          </a:p>
          <a:p>
            <a:r>
              <a:rPr lang="en-US" dirty="0" smtClean="0"/>
              <a:t>Bootstrap samples and variables</a:t>
            </a:r>
          </a:p>
          <a:p>
            <a:r>
              <a:rPr lang="en-US" dirty="0" smtClean="0"/>
              <a:t>Grow multiple trees and average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098" name="Picture 2" descr="C:\Users\Ivory\Desktop\randomforest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11" t="17902"/>
          <a:stretch/>
        </p:blipFill>
        <p:spPr bwMode="auto">
          <a:xfrm>
            <a:off x="4358640" y="2824005"/>
            <a:ext cx="4551511" cy="28978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2980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dirty="0" smtClean="0"/>
              <a:t>Random Forest</a:t>
            </a:r>
            <a:endParaRPr lang="en-US" b="1" dirty="0"/>
          </a:p>
        </p:txBody>
      </p:sp>
      <p:sp>
        <p:nvSpPr>
          <p:cNvPr id="4" name="Content Placeholder 4"/>
          <p:cNvSpPr txBox="1">
            <a:spLocks/>
          </p:cNvSpPr>
          <p:nvPr/>
        </p:nvSpPr>
        <p:spPr>
          <a:xfrm>
            <a:off x="304800" y="2470022"/>
            <a:ext cx="4038600" cy="2025778"/>
          </a:xfrm>
          <a:prstGeom prst="rect">
            <a:avLst/>
          </a:prstGeom>
        </p:spPr>
        <p:txBody>
          <a:bodyPr/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dirty="0" smtClean="0"/>
              <a:t>Pros:</a:t>
            </a: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8" t="13344" r="5381" b="2331"/>
          <a:stretch/>
        </p:blipFill>
        <p:spPr bwMode="auto">
          <a:xfrm>
            <a:off x="4724400" y="2971800"/>
            <a:ext cx="4042244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ontent Placeholder 3"/>
          <p:cNvSpPr txBox="1">
            <a:spLocks/>
          </p:cNvSpPr>
          <p:nvPr/>
        </p:nvSpPr>
        <p:spPr>
          <a:xfrm>
            <a:off x="301752" y="2471383"/>
            <a:ext cx="3660648" cy="3818404"/>
          </a:xfrm>
          <a:prstGeom prst="rect">
            <a:avLst/>
          </a:prstGeom>
        </p:spPr>
        <p:txBody>
          <a:bodyPr/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Pros:</a:t>
            </a:r>
          </a:p>
          <a:p>
            <a:pPr marL="0" indent="0">
              <a:buNone/>
            </a:pPr>
            <a:r>
              <a:rPr lang="en-US" sz="2200" dirty="0"/>
              <a:t> </a:t>
            </a:r>
            <a:r>
              <a:rPr lang="en-US" sz="2200" dirty="0" smtClean="0"/>
              <a:t>   - Accuracy</a:t>
            </a:r>
          </a:p>
          <a:p>
            <a:r>
              <a:rPr lang="en-US" dirty="0" smtClean="0"/>
              <a:t>Cons:</a:t>
            </a:r>
          </a:p>
          <a:p>
            <a:pPr marL="0" indent="0">
              <a:buNone/>
            </a:pPr>
            <a:r>
              <a:rPr lang="en-US" sz="2200" dirty="0"/>
              <a:t> </a:t>
            </a:r>
            <a:r>
              <a:rPr lang="en-US" sz="2200" dirty="0" smtClean="0"/>
              <a:t>   - Speed</a:t>
            </a:r>
          </a:p>
          <a:p>
            <a:pPr marL="0" indent="0">
              <a:buNone/>
            </a:pPr>
            <a:r>
              <a:rPr lang="en-US" sz="2200" dirty="0"/>
              <a:t> </a:t>
            </a:r>
            <a:r>
              <a:rPr lang="en-US" sz="2200" dirty="0" smtClean="0"/>
              <a:t>   - Hard to interpret</a:t>
            </a:r>
          </a:p>
          <a:p>
            <a:pPr marL="0" indent="0">
              <a:buNone/>
            </a:pPr>
            <a:r>
              <a:rPr lang="en-US" sz="2200" dirty="0"/>
              <a:t> </a:t>
            </a:r>
            <a:r>
              <a:rPr lang="en-US" sz="2200" dirty="0" smtClean="0"/>
              <a:t>   - Overfitting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523772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dirty="0" smtClean="0"/>
              <a:t>Decision Tree</a:t>
            </a:r>
            <a:endParaRPr lang="en-US" sz="24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US" sz="2400" dirty="0" smtClean="0"/>
              <a:t>Random Forest</a:t>
            </a:r>
            <a:endParaRPr lang="en-US" sz="2400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152400" y="2471383"/>
            <a:ext cx="4191000" cy="2176817"/>
          </a:xfrm>
        </p:spPr>
        <p:txBody>
          <a:bodyPr>
            <a:normAutofit/>
          </a:bodyPr>
          <a:lstStyle/>
          <a:p>
            <a:r>
              <a:rPr lang="en-US" dirty="0" smtClean="0"/>
              <a:t>Accuracy: 0.5056</a:t>
            </a:r>
          </a:p>
          <a:p>
            <a:r>
              <a:rPr lang="en-US" dirty="0"/>
              <a:t>Sensitivity : 0.4552 </a:t>
            </a:r>
            <a:endParaRPr lang="en-US" dirty="0" smtClean="0"/>
          </a:p>
          <a:p>
            <a:r>
              <a:rPr lang="en-US" dirty="0" smtClean="0"/>
              <a:t>Specificity </a:t>
            </a:r>
            <a:r>
              <a:rPr lang="en-US" dirty="0"/>
              <a:t>: 0.5273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2557817"/>
          </a:xfrm>
        </p:spPr>
        <p:txBody>
          <a:bodyPr/>
          <a:lstStyle/>
          <a:p>
            <a:r>
              <a:rPr lang="en-US" dirty="0" smtClean="0"/>
              <a:t>Accuracy: 0.5068</a:t>
            </a:r>
            <a:endParaRPr lang="en-US" dirty="0"/>
          </a:p>
          <a:p>
            <a:r>
              <a:rPr lang="en-US" dirty="0"/>
              <a:t>Sensitivity : </a:t>
            </a:r>
            <a:r>
              <a:rPr lang="en-US" dirty="0" smtClean="0"/>
              <a:t>0.4628</a:t>
            </a:r>
          </a:p>
          <a:p>
            <a:r>
              <a:rPr lang="en-US" dirty="0" smtClean="0"/>
              <a:t>Specificity </a:t>
            </a:r>
            <a:r>
              <a:rPr lang="en-US" dirty="0"/>
              <a:t>: 0.5339 </a:t>
            </a: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000" b="1" dirty="0" smtClean="0"/>
              <a:t>Solution</a:t>
            </a:r>
            <a:endParaRPr lang="en-US" sz="3000" b="1" dirty="0"/>
          </a:p>
        </p:txBody>
      </p:sp>
    </p:spTree>
    <p:extLst>
      <p:ext uri="{BB962C8B-B14F-4D97-AF65-F5344CB8AC3E}">
        <p14:creationId xmlns:p14="http://schemas.microsoft.com/office/powerpoint/2010/main" val="3953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4400" b="1" dirty="0" smtClean="0"/>
              <a:t>Conclusion</a:t>
            </a:r>
            <a:endParaRPr lang="en-US" b="1" dirty="0"/>
          </a:p>
        </p:txBody>
      </p:sp>
      <p:sp>
        <p:nvSpPr>
          <p:cNvPr id="4" name="Content Placeholder 3"/>
          <p:cNvSpPr txBox="1">
            <a:spLocks/>
          </p:cNvSpPr>
          <p:nvPr/>
        </p:nvSpPr>
        <p:spPr>
          <a:xfrm>
            <a:off x="301752" y="2471383"/>
            <a:ext cx="4194048" cy="3818404"/>
          </a:xfrm>
          <a:prstGeom prst="rect">
            <a:avLst/>
          </a:prstGeom>
        </p:spPr>
        <p:txBody>
          <a:bodyPr/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 sz="2400" dirty="0" smtClean="0"/>
              <a:t>Both </a:t>
            </a:r>
            <a:r>
              <a:rPr lang="en-US" sz="2400" dirty="0"/>
              <a:t>algorithms do not perform well on this dataset.</a:t>
            </a:r>
            <a:endParaRPr lang="en-US" sz="2400" dirty="0" smtClean="0"/>
          </a:p>
          <a:p>
            <a:pPr lvl="0"/>
            <a:r>
              <a:rPr lang="en-US" sz="2400" dirty="0" smtClean="0"/>
              <a:t>The day the news published, the topic, and the number of images decide </a:t>
            </a:r>
            <a:r>
              <a:rPr lang="en-US" sz="2400" dirty="0"/>
              <a:t>the popularity of the online news. </a:t>
            </a:r>
          </a:p>
          <a:p>
            <a:pPr lvl="0"/>
            <a:r>
              <a:rPr lang="en-US" sz="2400" dirty="0" smtClean="0"/>
              <a:t>Resort to </a:t>
            </a:r>
            <a:r>
              <a:rPr lang="en-US" sz="2400" dirty="0"/>
              <a:t>other machine learning </a:t>
            </a:r>
            <a:r>
              <a:rPr lang="en-US" sz="2400" dirty="0" smtClean="0"/>
              <a:t>algorithms</a:t>
            </a:r>
            <a:r>
              <a:rPr lang="en-US" sz="2400" dirty="0"/>
              <a:t>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38" t="6080" r="4510" b="5406"/>
          <a:stretch/>
        </p:blipFill>
        <p:spPr bwMode="auto">
          <a:xfrm>
            <a:off x="4876800" y="2480908"/>
            <a:ext cx="4048125" cy="34213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" name="Group 4"/>
          <p:cNvGrpSpPr/>
          <p:nvPr/>
        </p:nvGrpSpPr>
        <p:grpSpPr>
          <a:xfrm>
            <a:off x="4876800" y="5943600"/>
            <a:ext cx="4076700" cy="290899"/>
            <a:chOff x="4876800" y="5943600"/>
            <a:chExt cx="4076700" cy="290899"/>
          </a:xfrm>
        </p:grpSpPr>
        <p:grpSp>
          <p:nvGrpSpPr>
            <p:cNvPr id="6" name="Group 5"/>
            <p:cNvGrpSpPr/>
            <p:nvPr/>
          </p:nvGrpSpPr>
          <p:grpSpPr>
            <a:xfrm>
              <a:off x="4876800" y="5943600"/>
              <a:ext cx="3124200" cy="152400"/>
              <a:chOff x="4876800" y="6019800"/>
              <a:chExt cx="3124200" cy="152400"/>
            </a:xfrm>
          </p:grpSpPr>
          <p:cxnSp>
            <p:nvCxnSpPr>
              <p:cNvPr id="9" name="Straight Connector 8"/>
              <p:cNvCxnSpPr/>
              <p:nvPr/>
            </p:nvCxnSpPr>
            <p:spPr>
              <a:xfrm>
                <a:off x="4876800" y="6019800"/>
                <a:ext cx="0" cy="152400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Straight Connector 9"/>
              <p:cNvCxnSpPr/>
              <p:nvPr/>
            </p:nvCxnSpPr>
            <p:spPr>
              <a:xfrm>
                <a:off x="4876800" y="6172200"/>
                <a:ext cx="1066800" cy="0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"/>
              <p:cNvCxnSpPr/>
              <p:nvPr/>
            </p:nvCxnSpPr>
            <p:spPr>
              <a:xfrm>
                <a:off x="6900862" y="6172200"/>
                <a:ext cx="1100138" cy="0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Connector 11"/>
              <p:cNvCxnSpPr/>
              <p:nvPr/>
            </p:nvCxnSpPr>
            <p:spPr>
              <a:xfrm>
                <a:off x="8001000" y="6019800"/>
                <a:ext cx="0" cy="152400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" name="TextBox 6"/>
            <p:cNvSpPr txBox="1"/>
            <p:nvPr/>
          </p:nvSpPr>
          <p:spPr>
            <a:xfrm>
              <a:off x="5943600" y="5957500"/>
              <a:ext cx="9144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/>
                <a:t>Weekdays</a:t>
              </a:r>
              <a:endParaRPr lang="en-US" sz="1200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8039100" y="5943600"/>
              <a:ext cx="9144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/>
                <a:t>Weekends</a:t>
              </a:r>
              <a:endParaRPr lang="en-US" sz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3470175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2734</TotalTime>
  <Words>239</Words>
  <Application>Microsoft Office PowerPoint</Application>
  <PresentationFormat>On-screen Show (4:3)</PresentationFormat>
  <Paragraphs>57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Civic</vt:lpstr>
      <vt:lpstr>Using Classification Trees to Decide News Popularity</vt:lpstr>
      <vt:lpstr>The News Popularity Data Set</vt:lpstr>
      <vt:lpstr>Data Description     Significant Variables Selection</vt:lpstr>
      <vt:lpstr>Decision Tree</vt:lpstr>
      <vt:lpstr>Decision Tree</vt:lpstr>
      <vt:lpstr>Random Forest</vt:lpstr>
      <vt:lpstr>Random Forest</vt:lpstr>
      <vt:lpstr>Solution</vt:lpstr>
      <vt:lpstr>Conclusion</vt:lpstr>
      <vt:lpstr>References</vt:lpstr>
      <vt:lpstr>Thank you!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Can We Determine Whether an Email is SPAM?</dc:title>
  <dc:creator>Ivory</dc:creator>
  <cp:lastModifiedBy>Ivory</cp:lastModifiedBy>
  <cp:revision>72</cp:revision>
  <dcterms:created xsi:type="dcterms:W3CDTF">2015-04-29T14:34:18Z</dcterms:created>
  <dcterms:modified xsi:type="dcterms:W3CDTF">2015-09-09T02:52:55Z</dcterms:modified>
</cp:coreProperties>
</file>