
<file path=[Content_Types].xml><?xml version="1.0" encoding="utf-8"?>
<Types xmlns="http://schemas.openxmlformats.org/package/2006/content-types">
  <Default ContentType="application/vnd.openxmlformats-package.relationships+xml" Extension="rels"/>
  <Default ContentType="image/png" Extension="png"/>
  <Default ContentType="application/xml" Extension="xml"/>
  <Override ContentType="application/vnd.openxmlformats-officedocument.presentationml.slideLayout+xml" PartName="/ppt/slideLayouts/slideLayout1.xml"/>
  <Override ContentType="application/vnd.openxmlformats-officedocument.presentationml.slideLayout+xml" PartName="/ppt/slideLayouts/slideLayout3.xml"/>
  <Override ContentType="application/vnd.openxmlformats-officedocument.presentationml.slideLayout+xml" PartName="/ppt/slideLayouts/slideLayout6.xml"/>
  <Override ContentType="application/vnd.openxmlformats-officedocument.presentationml.slideLayout+xml" PartName="/ppt/slideLayouts/slideLayout2.xml"/>
  <Override ContentType="application/vnd.openxmlformats-officedocument.presentationml.slideLayout+xml" PartName="/ppt/slideLayouts/slideLayout5.xml"/>
  <Override ContentType="application/vnd.openxmlformats-officedocument.presentationml.slideLayout+xml" PartName="/ppt/slideLayouts/slideLayout4.xml"/>
  <Override ContentType="application/vnd.openxmlformats-officedocument.presentationml.notesSlide+xml" PartName="/ppt/notesSlides/notesSlide1.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8.xml"/>
  <Override ContentType="application/vnd.openxmlformats-officedocument.presentationml.notesSlide+xml" PartName="/ppt/notesSlides/notesSlide11.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7.xml"/>
  <Override ContentType="application/vnd.openxmlformats-officedocument.presentationml.notesSlide+xml" PartName="/ppt/notesSlides/notesSlide13.xml"/>
  <Override ContentType="application/vnd.openxmlformats-officedocument.presentationml.notesSlide+xml" PartName="/ppt/notesSlides/notesSlide3.xml"/>
  <Override ContentType="application/vnd.openxmlformats-officedocument.presentationml.notesSlide+xml" PartName="/ppt/notesSlides/notesSlide1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3.xml"/>
  <Override ContentType="application/vnd.openxmlformats-officedocument.theme+xml" PartName="/ppt/theme/theme2.xml"/>
  <Override ContentType="application/vnd.openxmlformats-officedocument.theme+xml" PartName="/ppt/theme/theme1.xml"/>
  <Override ContentType="application/vnd.openxmlformats-officedocument.presentationml.slideMaster+xml" PartName="/ppt/slideMasters/slideMaster1.xml"/>
  <Override ContentType="application/vnd.openxmlformats-officedocument.presentationml.slide+xml" PartName="/ppt/slides/slide7.xml"/>
  <Override ContentType="application/vnd.openxmlformats-officedocument.presentationml.slide+xml" PartName="/ppt/slides/slide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8.xml"/>
  <Override ContentType="application/vnd.openxmlformats-officedocument.presentationml.slide+xml" PartName="/ppt/slides/slide10.xml"/>
  <Override ContentType="application/vnd.openxmlformats-officedocument.presentationml.slide+xml" PartName="/ppt/slides/slide4.xml"/>
  <Override ContentType="application/vnd.openxmlformats-officedocument.presentationml.slide+xml" PartName="/ppt/slides/slide14.xml"/>
  <Override ContentType="application/vnd.openxmlformats-officedocument.presentationml.slide+xml" PartName="/ppt/slides/slide11.xml"/>
  <Override ContentType="application/vnd.openxmlformats-officedocument.presentationml.slide+xml" PartName="/ppt/slides/slide2.xml"/>
  <Override ContentType="application/vnd.openxmlformats-officedocument.presentationml.slide+xml" PartName="/ppt/slides/slide9.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3.xml"/>
  <Override ContentType="application/vnd.openxmlformats-officedocument.presentationml.tableStyles+xml" PartName="/ppt/tableStyl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5143500" cx="9144000"/>
  <p:notesSz cx="6858000" cy="9144000"/>
  <p:defaultText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Id="rId19" Type="http://schemas.openxmlformats.org/officeDocument/2006/relationships/slide" Target="slides/slide14.xml"/><Relationship Id="rId18" Type="http://schemas.openxmlformats.org/officeDocument/2006/relationships/slide" Target="slides/slide13.xml"/><Relationship Id="rId17" Type="http://schemas.openxmlformats.org/officeDocument/2006/relationships/slide" Target="slides/slide12.xml"/><Relationship Id="rId16" Type="http://schemas.openxmlformats.org/officeDocument/2006/relationships/slide" Target="slides/slide11.xml"/><Relationship Id="rId15" Type="http://schemas.openxmlformats.org/officeDocument/2006/relationships/slide" Target="slides/slide10.xml"/><Relationship Id="rId14" Type="http://schemas.openxmlformats.org/officeDocument/2006/relationships/slide" Target="slides/slide9.xml"/><Relationship Id="rId2" Type="http://schemas.openxmlformats.org/officeDocument/2006/relationships/presProps" Target="presProps.xml"/><Relationship Id="rId12" Type="http://schemas.openxmlformats.org/officeDocument/2006/relationships/slide" Target="slides/slide7.xml"/><Relationship Id="rId13" Type="http://schemas.openxmlformats.org/officeDocument/2006/relationships/slide" Target="slides/slide8.xml"/><Relationship Id="rId1" Type="http://schemas.openxmlformats.org/officeDocument/2006/relationships/theme" Target="theme/theme1.xml"/><Relationship Id="rId4" Type="http://schemas.openxmlformats.org/officeDocument/2006/relationships/slideMaster" Target="slideMasters/slideMaster1.xml"/><Relationship Id="rId10" Type="http://schemas.openxmlformats.org/officeDocument/2006/relationships/slide" Target="slides/slide5.xml"/><Relationship Id="rId3" Type="http://schemas.openxmlformats.org/officeDocument/2006/relationships/tableStyles" Target="tableStyles.xml"/><Relationship Id="rId11" Type="http://schemas.openxmlformats.org/officeDocument/2006/relationships/slide" Target="slides/slide6.xml"/><Relationship Id="rId9" Type="http://schemas.openxmlformats.org/officeDocument/2006/relationships/slide" Target="slides/slide4.xml"/><Relationship Id="rId6" Type="http://schemas.openxmlformats.org/officeDocument/2006/relationships/slide" Target="slides/slide1.xml"/><Relationship Id="rId5" Type="http://schemas.openxmlformats.org/officeDocument/2006/relationships/notesMaster" Target="notesMasters/notesMaster1.xml"/><Relationship Id="rId8" Type="http://schemas.openxmlformats.org/officeDocument/2006/relationships/slide" Target="slides/slide3.xml"/><Relationship Id="rId7"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 name="Shape 1"/>
        <p:cNvGrpSpPr/>
        <p:nvPr/>
      </p:nvGrpSpPr>
      <p:grpSpPr>
        <a:xfrm>
          <a:off x="0" y="0"/>
          <a:ext cx="0" cy="0"/>
          <a:chOff x="0" y="0"/>
          <a:chExt cx="0" cy="0"/>
        </a:xfrm>
      </p:grpSpPr>
      <p:sp>
        <p:nvSpPr>
          <p:cNvPr id="2" name="Shape 2"/>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3" name="Shape 3"/>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2" name="Shape 42"/>
        <p:cNvGrpSpPr/>
        <p:nvPr/>
      </p:nvGrpSpPr>
      <p:grpSpPr>
        <a:xfrm>
          <a:off x="0" y="0"/>
          <a:ext cx="0" cy="0"/>
          <a:chOff x="0" y="0"/>
          <a:chExt cx="0" cy="0"/>
        </a:xfrm>
      </p:grpSpPr>
      <p:sp>
        <p:nvSpPr>
          <p:cNvPr id="43" name="Shape 43"/>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44" name="Shape 44"/>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4" name="Shape 104"/>
        <p:cNvGrpSpPr/>
        <p:nvPr/>
      </p:nvGrpSpPr>
      <p:grpSpPr>
        <a:xfrm>
          <a:off x="0" y="0"/>
          <a:ext cx="0" cy="0"/>
          <a:chOff x="0" y="0"/>
          <a:chExt cx="0" cy="0"/>
        </a:xfrm>
      </p:grpSpPr>
      <p:sp>
        <p:nvSpPr>
          <p:cNvPr id="105" name="Shape 105"/>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106" name="Shape 106"/>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rPr lang="en"/>
              <a:t>show you how to linear our system</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3" name="Shape 113"/>
        <p:cNvGrpSpPr/>
        <p:nvPr/>
      </p:nvGrpSpPr>
      <p:grpSpPr>
        <a:xfrm>
          <a:off x="0" y="0"/>
          <a:ext cx="0" cy="0"/>
          <a:chOff x="0" y="0"/>
          <a:chExt cx="0" cy="0"/>
        </a:xfrm>
      </p:grpSpPr>
      <p:sp>
        <p:nvSpPr>
          <p:cNvPr id="114" name="Shape 114"/>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115" name="Shape 115"/>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rPr lang="en"/>
              <a:t>So last step is to classify the equilibria. There are six types of equilibria. For real eigenvalues, if both are negative, the equilibrium is a stable node; solutions will decay to 0. If both positive, the equilibrium will be an unstable node. The solutions of the system will grow to infinity. The third case is a saddle point when one eigenvalue is positive and another is negative. It is unstable as it compressed in one direction but grow to infinity in the other directions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2" name="Shape 122"/>
        <p:cNvGrpSpPr/>
        <p:nvPr/>
      </p:nvGrpSpPr>
      <p:grpSpPr>
        <a:xfrm>
          <a:off x="0" y="0"/>
          <a:ext cx="0" cy="0"/>
          <a:chOff x="0" y="0"/>
          <a:chExt cx="0" cy="0"/>
        </a:xfrm>
      </p:grpSpPr>
      <p:sp>
        <p:nvSpPr>
          <p:cNvPr id="123" name="Shape 123"/>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124" name="Shape 124"/>
          <p:cNvSpPr txBox="1"/>
          <p:nvPr>
            <p:ph idx="1" type="body"/>
          </p:nvPr>
        </p:nvSpPr>
        <p:spPr>
          <a:xfrm>
            <a:off x="685800" y="4343400"/>
            <a:ext cx="5486399" cy="4114800"/>
          </a:xfrm>
          <a:prstGeom prst="rect">
            <a:avLst/>
          </a:prstGeom>
        </p:spPr>
        <p:txBody>
          <a:bodyPr anchorCtr="0" anchor="t" bIns="91425" lIns="91425" rIns="91425" tIns="91425">
            <a:noAutofit/>
          </a:bodyPr>
          <a:lstStyle/>
          <a:p>
            <a:pPr rtl="0">
              <a:spcBef>
                <a:spcPts val="0"/>
              </a:spcBef>
              <a:buNone/>
            </a:pPr>
            <a:r>
              <a:rPr lang="en"/>
              <a:t>For complex conjugate eigenvalues, there are also three cases. With stable spirals, solutions will decay towards the origin. With unstable spirals, the solutions will spiral outwards away from the equilibrium. The last one is centre, with solutions that form concentric ellipse.</a:t>
            </a:r>
          </a:p>
          <a:p>
            <a:pPr>
              <a:spcBef>
                <a:spcPts val="0"/>
              </a:spcBef>
              <a:buNone/>
            </a:pPr>
            <a:r>
              <a:rPr lang="en"/>
              <a:t>Our model is like a centre (periodic orbit/trajectory)</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8" name="Shape 128"/>
        <p:cNvGrpSpPr/>
        <p:nvPr/>
      </p:nvGrpSpPr>
      <p:grpSpPr>
        <a:xfrm>
          <a:off x="0" y="0"/>
          <a:ext cx="0" cy="0"/>
          <a:chOff x="0" y="0"/>
          <a:chExt cx="0" cy="0"/>
        </a:xfrm>
      </p:grpSpPr>
      <p:sp>
        <p:nvSpPr>
          <p:cNvPr id="129" name="Shape 129"/>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130" name="Shape 130"/>
          <p:cNvSpPr txBox="1"/>
          <p:nvPr>
            <p:ph idx="1" type="body"/>
          </p:nvPr>
        </p:nvSpPr>
        <p:spPr>
          <a:xfrm>
            <a:off x="685800" y="4343400"/>
            <a:ext cx="5486399" cy="4114800"/>
          </a:xfrm>
          <a:prstGeom prst="rect">
            <a:avLst/>
          </a:prstGeom>
        </p:spPr>
        <p:txBody>
          <a:bodyPr anchorCtr="0" anchor="t" bIns="91425" lIns="91425" rIns="91425" tIns="91425">
            <a:noAutofit/>
          </a:bodyPr>
          <a:lstStyle/>
          <a:p>
            <a:pPr rtl="0">
              <a:spcBef>
                <a:spcPts val="0"/>
              </a:spcBef>
              <a:buNone/>
            </a:pPr>
            <a:r>
              <a:rPr lang="en"/>
              <a:t>The model has some limitations. The equilibrium is a centre and it is structurally unstable. If we disturb the system, it will no longer be a centre and it will spiral in or out. Also,This model doesn’t take into account the fact that prey population has a general upper limit.</a:t>
            </a:r>
          </a:p>
          <a:p>
            <a:pPr>
              <a:spcBef>
                <a:spcPts val="0"/>
              </a:spcBef>
              <a:buNone/>
            </a:pPr>
            <a:r>
              <a:rPr lang="en"/>
              <a:t>There are several ways to improve the model, one is to apply the logistic growth law. Maybe I will leave it to next semester.</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5" name="Shape 135"/>
        <p:cNvGrpSpPr/>
        <p:nvPr/>
      </p:nvGrpSpPr>
      <p:grpSpPr>
        <a:xfrm>
          <a:off x="0" y="0"/>
          <a:ext cx="0" cy="0"/>
          <a:chOff x="0" y="0"/>
          <a:chExt cx="0" cy="0"/>
        </a:xfrm>
      </p:grpSpPr>
      <p:sp>
        <p:nvSpPr>
          <p:cNvPr id="136" name="Shape 136"/>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137" name="Shape 137"/>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8" name="Shape 48"/>
        <p:cNvGrpSpPr/>
        <p:nvPr/>
      </p:nvGrpSpPr>
      <p:grpSpPr>
        <a:xfrm>
          <a:off x="0" y="0"/>
          <a:ext cx="0" cy="0"/>
          <a:chOff x="0" y="0"/>
          <a:chExt cx="0" cy="0"/>
        </a:xfrm>
      </p:grpSpPr>
      <p:sp>
        <p:nvSpPr>
          <p:cNvPr id="49" name="Shape 49"/>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50" name="Shape 50"/>
          <p:cNvSpPr txBox="1"/>
          <p:nvPr>
            <p:ph idx="1" type="body"/>
          </p:nvPr>
        </p:nvSpPr>
        <p:spPr>
          <a:xfrm>
            <a:off x="685800" y="4343400"/>
            <a:ext cx="5486399" cy="4114800"/>
          </a:xfrm>
          <a:prstGeom prst="rect">
            <a:avLst/>
          </a:prstGeom>
        </p:spPr>
        <p:txBody>
          <a:bodyPr anchorCtr="0" anchor="t" bIns="91425" lIns="91425" rIns="91425" tIns="91425">
            <a:noAutofit/>
          </a:bodyPr>
          <a:lstStyle/>
          <a:p>
            <a:pPr rtl="0">
              <a:spcBef>
                <a:spcPts val="0"/>
              </a:spcBef>
              <a:buNone/>
            </a:pPr>
            <a:r>
              <a:rPr lang="en"/>
              <a:t>Back to our middle school. We first getting in touch with predator and prey in math class is to help ecologists to find out population of species. Capture and mark individuals in one sample, take a second sample in which there is a chance that the same individual can be recaptured. Then using probability, we can get the answer.</a:t>
            </a:r>
          </a:p>
          <a:p>
            <a:pPr>
              <a:spcBef>
                <a:spcPts val="0"/>
              </a:spcBef>
              <a:buNone/>
            </a:pPr>
            <a:r>
              <a:rPr lang="en"/>
              <a:t>However, actual situations are much more complex than that.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5" name="Shape 55"/>
        <p:cNvGrpSpPr/>
        <p:nvPr/>
      </p:nvGrpSpPr>
      <p:grpSpPr>
        <a:xfrm>
          <a:off x="0" y="0"/>
          <a:ext cx="0" cy="0"/>
          <a:chOff x="0" y="0"/>
          <a:chExt cx="0" cy="0"/>
        </a:xfrm>
      </p:grpSpPr>
      <p:sp>
        <p:nvSpPr>
          <p:cNvPr id="56" name="Shape 56"/>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57" name="Shape 57"/>
          <p:cNvSpPr txBox="1"/>
          <p:nvPr>
            <p:ph idx="1" type="body"/>
          </p:nvPr>
        </p:nvSpPr>
        <p:spPr>
          <a:xfrm>
            <a:off x="685800" y="4343400"/>
            <a:ext cx="5486399" cy="4114800"/>
          </a:xfrm>
          <a:prstGeom prst="rect">
            <a:avLst/>
          </a:prstGeom>
        </p:spPr>
        <p:txBody>
          <a:bodyPr anchorCtr="0" anchor="t" bIns="91425" lIns="91425" rIns="91425" tIns="91425">
            <a:noAutofit/>
          </a:bodyPr>
          <a:lstStyle/>
          <a:p>
            <a:pPr rtl="0">
              <a:spcBef>
                <a:spcPts val="0"/>
              </a:spcBef>
              <a:buNone/>
            </a:pPr>
            <a:r>
              <a:rPr lang="en"/>
              <a:t>Here we introduce the predator-prey system: P(t) is.. N(t) is...</a:t>
            </a:r>
          </a:p>
          <a:p>
            <a:pPr rtl="0">
              <a:spcBef>
                <a:spcPts val="0"/>
              </a:spcBef>
              <a:buNone/>
            </a:pPr>
            <a:r>
              <a:rPr lang="en"/>
              <a:t>aN(t) is the growth rate, -bN(t)P(t) shows the effects of predation, which is negatively related to both the number of predators and prey. </a:t>
            </a:r>
          </a:p>
          <a:p>
            <a:pPr rtl="0">
              <a:spcBef>
                <a:spcPts val="0"/>
              </a:spcBef>
              <a:buNone/>
            </a:pPr>
            <a:r>
              <a:rPr lang="en"/>
              <a:t>a, b are nonnegative constants</a:t>
            </a:r>
          </a:p>
          <a:p>
            <a:pPr>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2" name="Shape 62"/>
        <p:cNvGrpSpPr/>
        <p:nvPr/>
      </p:nvGrpSpPr>
      <p:grpSpPr>
        <a:xfrm>
          <a:off x="0" y="0"/>
          <a:ext cx="0" cy="0"/>
          <a:chOff x="0" y="0"/>
          <a:chExt cx="0" cy="0"/>
        </a:xfrm>
      </p:grpSpPr>
      <p:sp>
        <p:nvSpPr>
          <p:cNvPr id="63" name="Shape 63"/>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64" name="Shape 64"/>
          <p:cNvSpPr txBox="1"/>
          <p:nvPr>
            <p:ph idx="1" type="body"/>
          </p:nvPr>
        </p:nvSpPr>
        <p:spPr>
          <a:xfrm>
            <a:off x="685800" y="4343400"/>
            <a:ext cx="5486399" cy="4114800"/>
          </a:xfrm>
          <a:prstGeom prst="rect">
            <a:avLst/>
          </a:prstGeom>
        </p:spPr>
        <p:txBody>
          <a:bodyPr anchorCtr="0" anchor="t" bIns="91425" lIns="91425" rIns="91425" tIns="91425">
            <a:noAutofit/>
          </a:bodyPr>
          <a:lstStyle/>
          <a:p>
            <a:pPr rtl="0">
              <a:spcBef>
                <a:spcPts val="0"/>
              </a:spcBef>
              <a:buNone/>
            </a:pPr>
            <a:r>
              <a:rPr lang="en"/>
              <a:t>-dP(t) shows the effect of mortality, cN(t)P(t) is the growth from predation</a:t>
            </a:r>
          </a:p>
          <a:p>
            <a:pPr rtl="0">
              <a:spcBef>
                <a:spcPts val="0"/>
              </a:spcBef>
              <a:buNone/>
            </a:pPr>
            <a:r>
              <a:t/>
            </a:r>
            <a:endParaRPr/>
          </a:p>
          <a:p>
            <a:pPr>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9" name="Shape 69"/>
        <p:cNvGrpSpPr/>
        <p:nvPr/>
      </p:nvGrpSpPr>
      <p:grpSpPr>
        <a:xfrm>
          <a:off x="0" y="0"/>
          <a:ext cx="0" cy="0"/>
          <a:chOff x="0" y="0"/>
          <a:chExt cx="0" cy="0"/>
        </a:xfrm>
      </p:grpSpPr>
      <p:sp>
        <p:nvSpPr>
          <p:cNvPr id="70" name="Shape 70"/>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71" name="Shape 71"/>
          <p:cNvSpPr txBox="1"/>
          <p:nvPr>
            <p:ph idx="1" type="body"/>
          </p:nvPr>
        </p:nvSpPr>
        <p:spPr>
          <a:xfrm>
            <a:off x="685800" y="4343400"/>
            <a:ext cx="5486399" cy="4114800"/>
          </a:xfrm>
          <a:prstGeom prst="rect">
            <a:avLst/>
          </a:prstGeom>
        </p:spPr>
        <p:txBody>
          <a:bodyPr anchorCtr="0" anchor="t" bIns="91425" lIns="91425" rIns="91425" tIns="91425">
            <a:noAutofit/>
          </a:bodyPr>
          <a:lstStyle/>
          <a:p>
            <a:pPr rtl="0">
              <a:spcBef>
                <a:spcPts val="0"/>
              </a:spcBef>
              <a:buNone/>
            </a:pPr>
            <a:r>
              <a:rPr lang="en"/>
              <a:t>Altogether, we get the lotka-volterra model</a:t>
            </a:r>
          </a:p>
          <a:p>
            <a:pPr rtl="0">
              <a:spcBef>
                <a:spcPts val="0"/>
              </a:spcBef>
              <a:buNone/>
            </a:pPr>
            <a:r>
              <a:rPr lang="en"/>
              <a:t>It is first order, nonlinear(since it has NP terms) and autonomous, which means it doesn’t depend explicitly on time</a:t>
            </a:r>
          </a:p>
          <a:p>
            <a:pPr rtl="0">
              <a:spcBef>
                <a:spcPts val="0"/>
              </a:spcBef>
              <a:buNone/>
            </a:pPr>
            <a:r>
              <a:rPr lang="en"/>
              <a:t>Here, we get two equilibriums: one is when P=a/b and N=d/c, another is when P=N=0 (no population, trivial) </a:t>
            </a:r>
          </a:p>
          <a:p>
            <a:pPr rtl="0">
              <a:spcBef>
                <a:spcPts val="0"/>
              </a:spcBef>
              <a:buNone/>
            </a:pPr>
            <a:r>
              <a:rPr lang="en"/>
              <a:t>It achieves its equilibrium when the population is stable and unchanging, or to say, when the rate of death equals to the rate of birth</a:t>
            </a:r>
          </a:p>
          <a:p>
            <a:pPr>
              <a:spcBef>
                <a:spcPts val="0"/>
              </a:spcBef>
              <a:buNone/>
            </a:pPr>
            <a:r>
              <a:rPr lang="en"/>
              <a:t>For the second equilibrium, it doesn’t mean anything, so we can just ignore it</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6" name="Shape 76"/>
        <p:cNvGrpSpPr/>
        <p:nvPr/>
      </p:nvGrpSpPr>
      <p:grpSpPr>
        <a:xfrm>
          <a:off x="0" y="0"/>
          <a:ext cx="0" cy="0"/>
          <a:chOff x="0" y="0"/>
          <a:chExt cx="0" cy="0"/>
        </a:xfrm>
      </p:grpSpPr>
      <p:sp>
        <p:nvSpPr>
          <p:cNvPr id="77" name="Shape 77"/>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78" name="Shape 78"/>
          <p:cNvSpPr txBox="1"/>
          <p:nvPr>
            <p:ph idx="1" type="body"/>
          </p:nvPr>
        </p:nvSpPr>
        <p:spPr>
          <a:xfrm>
            <a:off x="685800" y="4343400"/>
            <a:ext cx="5486399" cy="4114800"/>
          </a:xfrm>
          <a:prstGeom prst="rect">
            <a:avLst/>
          </a:prstGeom>
        </p:spPr>
        <p:txBody>
          <a:bodyPr anchorCtr="0" anchor="t" bIns="91425" lIns="91425" rIns="91425" tIns="91425">
            <a:noAutofit/>
          </a:bodyPr>
          <a:lstStyle/>
          <a:p>
            <a:pPr rtl="0">
              <a:spcBef>
                <a:spcPts val="0"/>
              </a:spcBef>
              <a:buNone/>
            </a:pPr>
            <a:r>
              <a:rPr lang="en"/>
              <a:t>In order to further analyze the model, we have to rescale it because for now we have four parameters, which is too much. By rescaling using the scheme, we are left with only one parameter. And this is our rescaled lotka-volterra system</a:t>
            </a:r>
          </a:p>
          <a:p>
            <a:pPr rtl="0">
              <a:spcBef>
                <a:spcPts val="0"/>
              </a:spcBef>
              <a:buNone/>
            </a:pPr>
            <a:r>
              <a:rPr lang="en"/>
              <a:t>The equilibrium also shifts, from d/c and a/b to where u=v=1, which is a steady status </a:t>
            </a:r>
          </a:p>
          <a:p>
            <a:pPr lvl="0" rtl="0">
              <a:spcBef>
                <a:spcPts val="0"/>
              </a:spcBef>
              <a:buNone/>
            </a:pPr>
            <a:r>
              <a:rPr lang="en"/>
              <a:t>(explain how do we get the new eqm)</a:t>
            </a:r>
          </a:p>
          <a:p>
            <a:pPr lvl="0" rtl="0">
              <a:spcBef>
                <a:spcPts val="0"/>
              </a:spcBef>
              <a:buNone/>
            </a:pPr>
            <a:r>
              <a:t/>
            </a:r>
            <a:endParaRPr b="1"/>
          </a:p>
          <a:p>
            <a:pPr>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3" name="Shape 83"/>
        <p:cNvGrpSpPr/>
        <p:nvPr/>
      </p:nvGrpSpPr>
      <p:grpSpPr>
        <a:xfrm>
          <a:off x="0" y="0"/>
          <a:ext cx="0" cy="0"/>
          <a:chOff x="0" y="0"/>
          <a:chExt cx="0" cy="0"/>
        </a:xfrm>
      </p:grpSpPr>
      <p:sp>
        <p:nvSpPr>
          <p:cNvPr id="84" name="Shape 84"/>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85" name="Shape 85"/>
          <p:cNvSpPr txBox="1"/>
          <p:nvPr>
            <p:ph idx="1" type="body"/>
          </p:nvPr>
        </p:nvSpPr>
        <p:spPr>
          <a:xfrm>
            <a:off x="685800" y="4343400"/>
            <a:ext cx="5486399" cy="4114800"/>
          </a:xfrm>
          <a:prstGeom prst="rect">
            <a:avLst/>
          </a:prstGeom>
        </p:spPr>
        <p:txBody>
          <a:bodyPr anchorCtr="0" anchor="t" bIns="91425" lIns="91425" rIns="91425" tIns="91425">
            <a:noAutofit/>
          </a:bodyPr>
          <a:lstStyle/>
          <a:p>
            <a:pPr rtl="0">
              <a:spcBef>
                <a:spcPts val="0"/>
              </a:spcBef>
              <a:buNone/>
            </a:pPr>
            <a:r>
              <a:rPr lang="en"/>
              <a:t>To understand dominate behavior around the equilibrium, we need to linearize</a:t>
            </a:r>
          </a:p>
          <a:p>
            <a:pPr rtl="0">
              <a:spcBef>
                <a:spcPts val="0"/>
              </a:spcBef>
              <a:buNone/>
            </a:pPr>
            <a:r>
              <a:rPr lang="en"/>
              <a:t>Here the partial derivatives of the functions f and g are evaluated at the equilibrium point (x0, y0).  </a:t>
            </a:r>
          </a:p>
          <a:p>
            <a:pPr>
              <a:spcBef>
                <a:spcPts val="0"/>
              </a:spcBef>
              <a:buNone/>
            </a:pPr>
            <a:r>
              <a:rPr lang="en"/>
              <a:t>This linearization shifts the equilibrium to the point zero in the X, Y coordinates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2" name="Shape 92"/>
        <p:cNvGrpSpPr/>
        <p:nvPr/>
      </p:nvGrpSpPr>
      <p:grpSpPr>
        <a:xfrm>
          <a:off x="0" y="0"/>
          <a:ext cx="0" cy="0"/>
          <a:chOff x="0" y="0"/>
          <a:chExt cx="0" cy="0"/>
        </a:xfrm>
      </p:grpSpPr>
      <p:sp>
        <p:nvSpPr>
          <p:cNvPr id="93" name="Shape 93"/>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94" name="Shape 94"/>
          <p:cNvSpPr txBox="1"/>
          <p:nvPr>
            <p:ph idx="1" type="body"/>
          </p:nvPr>
        </p:nvSpPr>
        <p:spPr>
          <a:xfrm>
            <a:off x="685800" y="4343400"/>
            <a:ext cx="5486399" cy="4114800"/>
          </a:xfrm>
          <a:prstGeom prst="rect">
            <a:avLst/>
          </a:prstGeom>
        </p:spPr>
        <p:txBody>
          <a:bodyPr anchorCtr="0" anchor="t" bIns="91425" lIns="91425" rIns="91425" tIns="91425">
            <a:noAutofit/>
          </a:bodyPr>
          <a:lstStyle/>
          <a:p>
            <a:pPr rtl="0">
              <a:spcBef>
                <a:spcPts val="0"/>
              </a:spcBef>
              <a:buNone/>
            </a:pPr>
            <a:r>
              <a:rPr lang="en"/>
              <a:t>here, we set U=u-1 and V=v-1 because linearization is based on the Taylor expansion and we want to expand around the equilibrium (1,1) </a:t>
            </a:r>
          </a:p>
          <a:p>
            <a:pPr rtl="0">
              <a:spcBef>
                <a:spcPts val="0"/>
              </a:spcBef>
              <a:buNone/>
            </a:pPr>
            <a:r>
              <a:rPr lang="en"/>
              <a:t>Applied to lotka-volterra model at equilibrium (1,1). </a:t>
            </a:r>
          </a:p>
          <a:p>
            <a:pPr>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8" name="Shape 98"/>
        <p:cNvGrpSpPr/>
        <p:nvPr/>
      </p:nvGrpSpPr>
      <p:grpSpPr>
        <a:xfrm>
          <a:off x="0" y="0"/>
          <a:ext cx="0" cy="0"/>
          <a:chOff x="0" y="0"/>
          <a:chExt cx="0" cy="0"/>
        </a:xfrm>
      </p:grpSpPr>
      <p:sp>
        <p:nvSpPr>
          <p:cNvPr id="99" name="Shape 99"/>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
        <p:nvSpPr>
          <p:cNvPr id="100" name="Shape 100"/>
          <p:cNvSpPr txBox="1"/>
          <p:nvPr>
            <p:ph idx="1" type="body"/>
          </p:nvPr>
        </p:nvSpPr>
        <p:spPr>
          <a:xfrm>
            <a:off x="685800" y="4343400"/>
            <a:ext cx="5486399" cy="4114800"/>
          </a:xfrm>
          <a:prstGeom prst="rect">
            <a:avLst/>
          </a:prstGeom>
        </p:spPr>
        <p:txBody>
          <a:bodyPr anchorCtr="0" anchor="t" bIns="91425" lIns="91425" rIns="91425" tIns="91425">
            <a:noAutofit/>
          </a:bodyPr>
          <a:lstStyle/>
          <a:p>
            <a:pPr rtl="0">
              <a:spcBef>
                <a:spcPts val="0"/>
              </a:spcBef>
              <a:buNone/>
            </a:pPr>
            <a:r>
              <a:rPr lang="en"/>
              <a:t>to solve the linear system. We find eigenvalues by solving the quadratic equation for </a:t>
            </a:r>
            <a:r>
              <a:rPr lang="en">
                <a:solidFill>
                  <a:schemeClr val="dk1"/>
                </a:solidFill>
              </a:rPr>
              <a:t>λ, and then solving for the associated eigenvectors</a:t>
            </a:r>
          </a:p>
          <a:p>
            <a:pPr rtl="0">
              <a:spcBef>
                <a:spcPts val="0"/>
              </a:spcBef>
              <a:buNone/>
            </a:pPr>
            <a:r>
              <a:rPr lang="en"/>
              <a:t>(I is the identity matrix)</a:t>
            </a:r>
          </a:p>
          <a:p>
            <a:pPr>
              <a:spcBef>
                <a:spcPts val="0"/>
              </a:spcBef>
              <a:buNone/>
            </a:pPr>
            <a:r>
              <a:t/>
            </a:r>
            <a:endParaRPr>
              <a:solidFill>
                <a:srgbClr val="545454"/>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8" name="Shape 8"/>
        <p:cNvGrpSpPr/>
        <p:nvPr/>
      </p:nvGrpSpPr>
      <p:grpSpPr>
        <a:xfrm>
          <a:off x="0" y="0"/>
          <a:ext cx="0" cy="0"/>
          <a:chOff x="0" y="0"/>
          <a:chExt cx="0" cy="0"/>
        </a:xfrm>
      </p:grpSpPr>
      <p:sp>
        <p:nvSpPr>
          <p:cNvPr id="9" name="Shape 9"/>
          <p:cNvSpPr/>
          <p:nvPr/>
        </p:nvSpPr>
        <p:spPr>
          <a:xfrm>
            <a:off x="0" y="2914648"/>
            <a:ext cx="9144000" cy="2228999"/>
          </a:xfrm>
          <a:prstGeom prst="rect">
            <a:avLst/>
          </a:prstGeom>
          <a:solidFill>
            <a:schemeClr val="dk2"/>
          </a:solidFill>
          <a:ln>
            <a:noFill/>
          </a:ln>
        </p:spPr>
        <p:txBody>
          <a:bodyPr anchorCtr="0" anchor="ctr" bIns="45700" lIns="91425" rIns="91425" tIns="45700">
            <a:noAutofit/>
          </a:bodyPr>
          <a:lstStyle/>
          <a:p>
            <a:pPr>
              <a:spcBef>
                <a:spcPts val="0"/>
              </a:spcBef>
              <a:buNone/>
            </a:pPr>
            <a:r>
              <a:t/>
            </a:r>
            <a:endParaRPr/>
          </a:p>
        </p:txBody>
      </p:sp>
      <p:cxnSp>
        <p:nvCxnSpPr>
          <p:cNvPr id="10" name="Shape 10"/>
          <p:cNvCxnSpPr/>
          <p:nvPr/>
        </p:nvCxnSpPr>
        <p:spPr>
          <a:xfrm>
            <a:off x="0" y="2914649"/>
            <a:ext cx="9144000" cy="0"/>
          </a:xfrm>
          <a:prstGeom prst="straightConnector1">
            <a:avLst/>
          </a:prstGeom>
          <a:noFill/>
          <a:ln cap="flat" w="28575">
            <a:solidFill>
              <a:schemeClr val="dk1"/>
            </a:solidFill>
            <a:prstDash val="solid"/>
            <a:round/>
            <a:headEnd len="med" w="med" type="none"/>
            <a:tailEnd len="med" w="med" type="none"/>
          </a:ln>
        </p:spPr>
      </p:cxnSp>
      <p:sp>
        <p:nvSpPr>
          <p:cNvPr id="11" name="Shape 11"/>
          <p:cNvSpPr txBox="1"/>
          <p:nvPr>
            <p:ph type="ctrTitle"/>
          </p:nvPr>
        </p:nvSpPr>
        <p:spPr>
          <a:xfrm>
            <a:off x="685800" y="1618313"/>
            <a:ext cx="7772400" cy="1238099"/>
          </a:xfrm>
          <a:prstGeom prst="rect">
            <a:avLst/>
          </a:prstGeom>
        </p:spPr>
        <p:txBody>
          <a:bodyPr anchorCtr="0" anchor="b" bIns="91425" lIns="91425" rIns="91425" tIns="91425"/>
          <a:lstStyle>
            <a:lvl1pPr>
              <a:spcBef>
                <a:spcPts val="0"/>
              </a:spcBef>
              <a:buClr>
                <a:schemeClr val="dk2"/>
              </a:buClr>
              <a:buSzPct val="100000"/>
              <a:defRPr sz="4800">
                <a:solidFill>
                  <a:schemeClr val="dk2"/>
                </a:solidFill>
              </a:defRPr>
            </a:lvl1pPr>
            <a:lvl2pPr>
              <a:spcBef>
                <a:spcPts val="0"/>
              </a:spcBef>
              <a:buClr>
                <a:schemeClr val="dk2"/>
              </a:buClr>
              <a:buSzPct val="100000"/>
              <a:defRPr sz="4800">
                <a:solidFill>
                  <a:schemeClr val="dk2"/>
                </a:solidFill>
              </a:defRPr>
            </a:lvl2pPr>
            <a:lvl3pPr>
              <a:spcBef>
                <a:spcPts val="0"/>
              </a:spcBef>
              <a:buClr>
                <a:schemeClr val="dk2"/>
              </a:buClr>
              <a:buSzPct val="100000"/>
              <a:defRPr sz="4800">
                <a:solidFill>
                  <a:schemeClr val="dk2"/>
                </a:solidFill>
              </a:defRPr>
            </a:lvl3pPr>
            <a:lvl4pPr>
              <a:spcBef>
                <a:spcPts val="0"/>
              </a:spcBef>
              <a:buClr>
                <a:schemeClr val="dk2"/>
              </a:buClr>
              <a:buSzPct val="100000"/>
              <a:defRPr sz="4800">
                <a:solidFill>
                  <a:schemeClr val="dk2"/>
                </a:solidFill>
              </a:defRPr>
            </a:lvl4pPr>
            <a:lvl5pPr>
              <a:spcBef>
                <a:spcPts val="0"/>
              </a:spcBef>
              <a:buClr>
                <a:schemeClr val="dk2"/>
              </a:buClr>
              <a:buSzPct val="100000"/>
              <a:defRPr sz="4800">
                <a:solidFill>
                  <a:schemeClr val="dk2"/>
                </a:solidFill>
              </a:defRPr>
            </a:lvl5pPr>
            <a:lvl6pPr>
              <a:spcBef>
                <a:spcPts val="0"/>
              </a:spcBef>
              <a:buClr>
                <a:schemeClr val="dk2"/>
              </a:buClr>
              <a:buSzPct val="100000"/>
              <a:defRPr sz="4800">
                <a:solidFill>
                  <a:schemeClr val="dk2"/>
                </a:solidFill>
              </a:defRPr>
            </a:lvl6pPr>
            <a:lvl7pPr>
              <a:spcBef>
                <a:spcPts val="0"/>
              </a:spcBef>
              <a:buClr>
                <a:schemeClr val="dk2"/>
              </a:buClr>
              <a:buSzPct val="100000"/>
              <a:defRPr sz="4800">
                <a:solidFill>
                  <a:schemeClr val="dk2"/>
                </a:solidFill>
              </a:defRPr>
            </a:lvl7pPr>
            <a:lvl8pPr>
              <a:spcBef>
                <a:spcPts val="0"/>
              </a:spcBef>
              <a:buClr>
                <a:schemeClr val="dk2"/>
              </a:buClr>
              <a:buSzPct val="100000"/>
              <a:defRPr sz="4800">
                <a:solidFill>
                  <a:schemeClr val="dk2"/>
                </a:solidFill>
              </a:defRPr>
            </a:lvl8pPr>
            <a:lvl9pPr>
              <a:spcBef>
                <a:spcPts val="0"/>
              </a:spcBef>
              <a:buClr>
                <a:schemeClr val="dk2"/>
              </a:buClr>
              <a:buSzPct val="100000"/>
              <a:defRPr sz="4800">
                <a:solidFill>
                  <a:schemeClr val="dk2"/>
                </a:solidFill>
              </a:defRPr>
            </a:lvl9pPr>
          </a:lstStyle>
          <a:p/>
        </p:txBody>
      </p:sp>
      <p:sp>
        <p:nvSpPr>
          <p:cNvPr id="12" name="Shape 12"/>
          <p:cNvSpPr txBox="1"/>
          <p:nvPr>
            <p:ph idx="1" type="subTitle"/>
          </p:nvPr>
        </p:nvSpPr>
        <p:spPr>
          <a:xfrm>
            <a:off x="685800" y="2964777"/>
            <a:ext cx="7772400" cy="944700"/>
          </a:xfrm>
          <a:prstGeom prst="rect">
            <a:avLst/>
          </a:prstGeom>
        </p:spPr>
        <p:txBody>
          <a:bodyPr anchorCtr="0" anchor="t" bIns="91425" lIns="91425" rIns="91425" tIns="91425"/>
          <a:lstStyle>
            <a:lvl1pPr>
              <a:spcBef>
                <a:spcPts val="0"/>
              </a:spcBef>
              <a:buClr>
                <a:schemeClr val="lt2"/>
              </a:buClr>
              <a:buSzPct val="100000"/>
              <a:buNone/>
              <a:defRPr sz="3600">
                <a:solidFill>
                  <a:schemeClr val="lt2"/>
                </a:solidFill>
              </a:defRPr>
            </a:lvl1pPr>
            <a:lvl2pPr>
              <a:spcBef>
                <a:spcPts val="0"/>
              </a:spcBef>
              <a:buClr>
                <a:schemeClr val="lt2"/>
              </a:buClr>
              <a:buSzPct val="100000"/>
              <a:buNone/>
              <a:defRPr sz="3600">
                <a:solidFill>
                  <a:schemeClr val="lt2"/>
                </a:solidFill>
              </a:defRPr>
            </a:lvl2pPr>
            <a:lvl3pPr>
              <a:spcBef>
                <a:spcPts val="0"/>
              </a:spcBef>
              <a:buClr>
                <a:schemeClr val="lt2"/>
              </a:buClr>
              <a:buSzPct val="100000"/>
              <a:buNone/>
              <a:defRPr sz="3600">
                <a:solidFill>
                  <a:schemeClr val="lt2"/>
                </a:solidFill>
              </a:defRPr>
            </a:lvl3pPr>
            <a:lvl4pPr>
              <a:spcBef>
                <a:spcPts val="0"/>
              </a:spcBef>
              <a:buClr>
                <a:schemeClr val="lt2"/>
              </a:buClr>
              <a:buSzPct val="100000"/>
              <a:buNone/>
              <a:defRPr sz="3600">
                <a:solidFill>
                  <a:schemeClr val="lt2"/>
                </a:solidFill>
              </a:defRPr>
            </a:lvl4pPr>
            <a:lvl5pPr>
              <a:spcBef>
                <a:spcPts val="0"/>
              </a:spcBef>
              <a:buClr>
                <a:schemeClr val="lt2"/>
              </a:buClr>
              <a:buSzPct val="100000"/>
              <a:buNone/>
              <a:defRPr sz="3600">
                <a:solidFill>
                  <a:schemeClr val="lt2"/>
                </a:solidFill>
              </a:defRPr>
            </a:lvl5pPr>
            <a:lvl6pPr>
              <a:spcBef>
                <a:spcPts val="0"/>
              </a:spcBef>
              <a:buClr>
                <a:schemeClr val="lt2"/>
              </a:buClr>
              <a:buSzPct val="100000"/>
              <a:buNone/>
              <a:defRPr sz="3600">
                <a:solidFill>
                  <a:schemeClr val="lt2"/>
                </a:solidFill>
              </a:defRPr>
            </a:lvl6pPr>
            <a:lvl7pPr>
              <a:spcBef>
                <a:spcPts val="0"/>
              </a:spcBef>
              <a:buClr>
                <a:schemeClr val="lt2"/>
              </a:buClr>
              <a:buSzPct val="100000"/>
              <a:buNone/>
              <a:defRPr sz="3600">
                <a:solidFill>
                  <a:schemeClr val="lt2"/>
                </a:solidFill>
              </a:defRPr>
            </a:lvl7pPr>
            <a:lvl8pPr>
              <a:spcBef>
                <a:spcPts val="0"/>
              </a:spcBef>
              <a:buClr>
                <a:schemeClr val="lt2"/>
              </a:buClr>
              <a:buSzPct val="100000"/>
              <a:buNone/>
              <a:defRPr sz="3600">
                <a:solidFill>
                  <a:schemeClr val="lt2"/>
                </a:solidFill>
              </a:defRPr>
            </a:lvl8pPr>
            <a:lvl9pPr>
              <a:spcBef>
                <a:spcPts val="0"/>
              </a:spcBef>
              <a:buClr>
                <a:schemeClr val="lt2"/>
              </a:buClr>
              <a:buSzPct val="100000"/>
              <a:buNone/>
              <a:defRPr sz="3600">
                <a:solidFill>
                  <a:schemeClr val="lt2"/>
                </a:solidFill>
              </a:defRPr>
            </a:lvl9pPr>
          </a:lstStyle>
          <a:p/>
        </p:txBody>
      </p:sp>
      <p:sp>
        <p:nvSpPr>
          <p:cNvPr id="13" name="Shape 13"/>
          <p:cNvSpPr txBox="1"/>
          <p:nvPr>
            <p:ph idx="12" type="sldNum"/>
          </p:nvPr>
        </p:nvSpPr>
        <p:spPr>
          <a:xfrm>
            <a:off x="8556791" y="4749850"/>
            <a:ext cx="548699" cy="393600"/>
          </a:xfrm>
          <a:prstGeom prst="rect">
            <a:avLst/>
          </a:prstGeom>
        </p:spPr>
        <p:txBody>
          <a:bodyPr anchorCtr="0" anchor="ctr" bIns="91425" lIns="91425" rIns="91425" tIns="91425">
            <a:noAutofit/>
          </a:bodyPr>
          <a:lstStyle>
            <a:lvl1pPr>
              <a:spcBef>
                <a:spcPts val="0"/>
              </a:spcBef>
              <a:buNone/>
              <a:defRPr>
                <a:solidFill>
                  <a:schemeClr val="lt1"/>
                </a:solidFill>
              </a:defRPr>
            </a:lvl1pPr>
          </a:lstStyle>
          <a:p>
            <a:pPr>
              <a:spcBef>
                <a:spcPts val="0"/>
              </a:spcBef>
              <a:buNone/>
            </a:pPr>
            <a:fld id="{00000000-1234-1234-1234-123412341234}" type="slidenum">
              <a:rPr lang="en"/>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4" name="Shape 14"/>
        <p:cNvGrpSpPr/>
        <p:nvPr/>
      </p:nvGrpSpPr>
      <p:grpSpPr>
        <a:xfrm>
          <a:off x="0" y="0"/>
          <a:ext cx="0" cy="0"/>
          <a:chOff x="0" y="0"/>
          <a:chExt cx="0" cy="0"/>
        </a:xfrm>
      </p:grpSpPr>
      <p:sp>
        <p:nvSpPr>
          <p:cNvPr id="15" name="Shape 15"/>
          <p:cNvSpPr/>
          <p:nvPr/>
        </p:nvSpPr>
        <p:spPr>
          <a:xfrm>
            <a:off x="0" y="0"/>
            <a:ext cx="9144000" cy="1127700"/>
          </a:xfrm>
          <a:prstGeom prst="rect">
            <a:avLst/>
          </a:prstGeom>
          <a:solidFill>
            <a:schemeClr val="dk2"/>
          </a:solidFill>
          <a:ln>
            <a:noFill/>
          </a:ln>
        </p:spPr>
        <p:txBody>
          <a:bodyPr anchorCtr="0" anchor="ctr" bIns="45700" lIns="91425" rIns="91425" tIns="45700">
            <a:noAutofit/>
          </a:bodyPr>
          <a:lstStyle/>
          <a:p>
            <a:pPr>
              <a:spcBef>
                <a:spcPts val="0"/>
              </a:spcBef>
              <a:buNone/>
            </a:pPr>
            <a:r>
              <a:t/>
            </a:r>
            <a:endParaRPr/>
          </a:p>
        </p:txBody>
      </p:sp>
      <p:cxnSp>
        <p:nvCxnSpPr>
          <p:cNvPr id="16" name="Shape 16"/>
          <p:cNvCxnSpPr/>
          <p:nvPr/>
        </p:nvCxnSpPr>
        <p:spPr>
          <a:xfrm>
            <a:off x="0" y="1127679"/>
            <a:ext cx="9144000" cy="0"/>
          </a:xfrm>
          <a:prstGeom prst="straightConnector1">
            <a:avLst/>
          </a:prstGeom>
          <a:noFill/>
          <a:ln cap="flat" w="28575">
            <a:solidFill>
              <a:schemeClr val="dk1"/>
            </a:solidFill>
            <a:prstDash val="solid"/>
            <a:round/>
            <a:headEnd len="med" w="med" type="none"/>
            <a:tailEnd len="med" w="med" type="none"/>
          </a:ln>
        </p:spPr>
      </p:cxnSp>
      <p:sp>
        <p:nvSpPr>
          <p:cNvPr id="17" name="Shape 17"/>
          <p:cNvSpPr txBox="1"/>
          <p:nvPr>
            <p:ph type="title"/>
          </p:nvPr>
        </p:nvSpPr>
        <p:spPr>
          <a:xfrm>
            <a:off x="457200" y="205978"/>
            <a:ext cx="8229600" cy="857400"/>
          </a:xfrm>
          <a:prstGeom prst="rect">
            <a:avLst/>
          </a:prstGeom>
        </p:spPr>
        <p:txBody>
          <a:bodyPr anchorCtr="0" anchor="b"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18" name="Shape 18"/>
          <p:cNvSpPr txBox="1"/>
          <p:nvPr>
            <p:ph idx="1" type="body"/>
          </p:nvPr>
        </p:nvSpPr>
        <p:spPr>
          <a:xfrm>
            <a:off x="457200" y="1200150"/>
            <a:ext cx="8229600" cy="3725699"/>
          </a:xfrm>
          <a:prstGeom prst="rect">
            <a:avLst/>
          </a:prstGeom>
        </p:spPr>
        <p:txBody>
          <a:bodyPr anchorCtr="0" anchor="t"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19" name="Shape 19"/>
          <p:cNvSpPr txBox="1"/>
          <p:nvPr>
            <p:ph idx="12" type="sldNum"/>
          </p:nvPr>
        </p:nvSpPr>
        <p:spPr>
          <a:xfrm>
            <a:off x="8556791" y="4749850"/>
            <a:ext cx="548699" cy="393600"/>
          </a:xfrm>
          <a:prstGeom prst="rect">
            <a:avLst/>
          </a:prstGeom>
        </p:spPr>
        <p:txBody>
          <a:bodyPr anchorCtr="0" anchor="ctr" bIns="91425" lIns="91425" rIns="91425" tIns="91425">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20" name="Shape 20"/>
        <p:cNvGrpSpPr/>
        <p:nvPr/>
      </p:nvGrpSpPr>
      <p:grpSpPr>
        <a:xfrm>
          <a:off x="0" y="0"/>
          <a:ext cx="0" cy="0"/>
          <a:chOff x="0" y="0"/>
          <a:chExt cx="0" cy="0"/>
        </a:xfrm>
      </p:grpSpPr>
      <p:sp>
        <p:nvSpPr>
          <p:cNvPr id="21" name="Shape 21"/>
          <p:cNvSpPr/>
          <p:nvPr/>
        </p:nvSpPr>
        <p:spPr>
          <a:xfrm>
            <a:off x="0" y="0"/>
            <a:ext cx="9144000" cy="1127700"/>
          </a:xfrm>
          <a:prstGeom prst="rect">
            <a:avLst/>
          </a:prstGeom>
          <a:solidFill>
            <a:schemeClr val="dk2"/>
          </a:solidFill>
          <a:ln>
            <a:noFill/>
          </a:ln>
        </p:spPr>
        <p:txBody>
          <a:bodyPr anchorCtr="0" anchor="ctr" bIns="45700" lIns="91425" rIns="91425" tIns="45700">
            <a:noAutofit/>
          </a:bodyPr>
          <a:lstStyle/>
          <a:p>
            <a:pPr>
              <a:spcBef>
                <a:spcPts val="0"/>
              </a:spcBef>
              <a:buNone/>
            </a:pPr>
            <a:r>
              <a:t/>
            </a:r>
            <a:endParaRPr/>
          </a:p>
        </p:txBody>
      </p:sp>
      <p:cxnSp>
        <p:nvCxnSpPr>
          <p:cNvPr id="22" name="Shape 22"/>
          <p:cNvCxnSpPr/>
          <p:nvPr/>
        </p:nvCxnSpPr>
        <p:spPr>
          <a:xfrm>
            <a:off x="0" y="1127679"/>
            <a:ext cx="9144000" cy="0"/>
          </a:xfrm>
          <a:prstGeom prst="straightConnector1">
            <a:avLst/>
          </a:prstGeom>
          <a:noFill/>
          <a:ln cap="flat" w="28575">
            <a:solidFill>
              <a:schemeClr val="dk1"/>
            </a:solidFill>
            <a:prstDash val="solid"/>
            <a:round/>
            <a:headEnd len="med" w="med" type="none"/>
            <a:tailEnd len="med" w="med" type="none"/>
          </a:ln>
        </p:spPr>
      </p:cxnSp>
      <p:sp>
        <p:nvSpPr>
          <p:cNvPr id="23" name="Shape 23"/>
          <p:cNvSpPr txBox="1"/>
          <p:nvPr>
            <p:ph type="title"/>
          </p:nvPr>
        </p:nvSpPr>
        <p:spPr>
          <a:xfrm>
            <a:off x="457200" y="205978"/>
            <a:ext cx="8229600" cy="857400"/>
          </a:xfrm>
          <a:prstGeom prst="rect">
            <a:avLst/>
          </a:prstGeom>
        </p:spPr>
        <p:txBody>
          <a:bodyPr anchorCtr="0" anchor="b"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24" name="Shape 24"/>
          <p:cNvSpPr txBox="1"/>
          <p:nvPr>
            <p:ph idx="1" type="body"/>
          </p:nvPr>
        </p:nvSpPr>
        <p:spPr>
          <a:xfrm>
            <a:off x="457200" y="1200150"/>
            <a:ext cx="3994500" cy="3725699"/>
          </a:xfrm>
          <a:prstGeom prst="rect">
            <a:avLst/>
          </a:prstGeom>
        </p:spPr>
        <p:txBody>
          <a:bodyPr anchorCtr="0" anchor="t"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25" name="Shape 25"/>
          <p:cNvSpPr txBox="1"/>
          <p:nvPr>
            <p:ph idx="2" type="body"/>
          </p:nvPr>
        </p:nvSpPr>
        <p:spPr>
          <a:xfrm>
            <a:off x="4692273" y="1200150"/>
            <a:ext cx="3994500" cy="3725699"/>
          </a:xfrm>
          <a:prstGeom prst="rect">
            <a:avLst/>
          </a:prstGeom>
        </p:spPr>
        <p:txBody>
          <a:bodyPr anchorCtr="0" anchor="t"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26" name="Shape 26"/>
          <p:cNvSpPr txBox="1"/>
          <p:nvPr>
            <p:ph idx="12" type="sldNum"/>
          </p:nvPr>
        </p:nvSpPr>
        <p:spPr>
          <a:xfrm>
            <a:off x="8556791" y="4749850"/>
            <a:ext cx="548699" cy="393600"/>
          </a:xfrm>
          <a:prstGeom prst="rect">
            <a:avLst/>
          </a:prstGeom>
        </p:spPr>
        <p:txBody>
          <a:bodyPr anchorCtr="0" anchor="ctr" bIns="91425" lIns="91425" rIns="91425" tIns="91425">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27" name="Shape 27"/>
        <p:cNvGrpSpPr/>
        <p:nvPr/>
      </p:nvGrpSpPr>
      <p:grpSpPr>
        <a:xfrm>
          <a:off x="0" y="0"/>
          <a:ext cx="0" cy="0"/>
          <a:chOff x="0" y="0"/>
          <a:chExt cx="0" cy="0"/>
        </a:xfrm>
      </p:grpSpPr>
      <p:sp>
        <p:nvSpPr>
          <p:cNvPr id="28" name="Shape 28"/>
          <p:cNvSpPr/>
          <p:nvPr/>
        </p:nvSpPr>
        <p:spPr>
          <a:xfrm>
            <a:off x="0" y="0"/>
            <a:ext cx="9144000" cy="1127700"/>
          </a:xfrm>
          <a:prstGeom prst="rect">
            <a:avLst/>
          </a:prstGeom>
          <a:solidFill>
            <a:schemeClr val="dk2"/>
          </a:solidFill>
          <a:ln>
            <a:noFill/>
          </a:ln>
        </p:spPr>
        <p:txBody>
          <a:bodyPr anchorCtr="0" anchor="ctr" bIns="45700" lIns="91425" rIns="91425" tIns="45700">
            <a:noAutofit/>
          </a:bodyPr>
          <a:lstStyle/>
          <a:p>
            <a:pPr>
              <a:spcBef>
                <a:spcPts val="0"/>
              </a:spcBef>
              <a:buNone/>
            </a:pPr>
            <a:r>
              <a:t/>
            </a:r>
            <a:endParaRPr/>
          </a:p>
        </p:txBody>
      </p:sp>
      <p:cxnSp>
        <p:nvCxnSpPr>
          <p:cNvPr id="29" name="Shape 29"/>
          <p:cNvCxnSpPr/>
          <p:nvPr/>
        </p:nvCxnSpPr>
        <p:spPr>
          <a:xfrm>
            <a:off x="0" y="1127679"/>
            <a:ext cx="9144000" cy="0"/>
          </a:xfrm>
          <a:prstGeom prst="straightConnector1">
            <a:avLst/>
          </a:prstGeom>
          <a:noFill/>
          <a:ln cap="flat" w="28575">
            <a:solidFill>
              <a:schemeClr val="dk1"/>
            </a:solidFill>
            <a:prstDash val="solid"/>
            <a:round/>
            <a:headEnd len="med" w="med" type="none"/>
            <a:tailEnd len="med" w="med" type="none"/>
          </a:ln>
        </p:spPr>
      </p:cxnSp>
      <p:sp>
        <p:nvSpPr>
          <p:cNvPr id="30" name="Shape 30"/>
          <p:cNvSpPr txBox="1"/>
          <p:nvPr>
            <p:ph type="title"/>
          </p:nvPr>
        </p:nvSpPr>
        <p:spPr>
          <a:xfrm>
            <a:off x="457200" y="205978"/>
            <a:ext cx="8229600" cy="857400"/>
          </a:xfrm>
          <a:prstGeom prst="rect">
            <a:avLst/>
          </a:prstGeom>
        </p:spPr>
        <p:txBody>
          <a:bodyPr anchorCtr="0" anchor="b"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31" name="Shape 31"/>
          <p:cNvSpPr txBox="1"/>
          <p:nvPr>
            <p:ph idx="12" type="sldNum"/>
          </p:nvPr>
        </p:nvSpPr>
        <p:spPr>
          <a:xfrm>
            <a:off x="8556791" y="4749850"/>
            <a:ext cx="548699" cy="393600"/>
          </a:xfrm>
          <a:prstGeom prst="rect">
            <a:avLst/>
          </a:prstGeom>
        </p:spPr>
        <p:txBody>
          <a:bodyPr anchorCtr="0" anchor="ctr" bIns="91425" lIns="91425" rIns="91425" tIns="91425">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32" name="Shape 32"/>
        <p:cNvGrpSpPr/>
        <p:nvPr/>
      </p:nvGrpSpPr>
      <p:grpSpPr>
        <a:xfrm>
          <a:off x="0" y="0"/>
          <a:ext cx="0" cy="0"/>
          <a:chOff x="0" y="0"/>
          <a:chExt cx="0" cy="0"/>
        </a:xfrm>
      </p:grpSpPr>
      <p:sp>
        <p:nvSpPr>
          <p:cNvPr id="33" name="Shape 33"/>
          <p:cNvSpPr/>
          <p:nvPr/>
        </p:nvSpPr>
        <p:spPr>
          <a:xfrm>
            <a:off x="0" y="4225081"/>
            <a:ext cx="9144000" cy="918300"/>
          </a:xfrm>
          <a:prstGeom prst="rect">
            <a:avLst/>
          </a:prstGeom>
          <a:solidFill>
            <a:schemeClr val="dk2"/>
          </a:solidFill>
          <a:ln>
            <a:noFill/>
          </a:ln>
        </p:spPr>
        <p:txBody>
          <a:bodyPr anchorCtr="0" anchor="ctr" bIns="45700" lIns="91425" rIns="91425" tIns="45700">
            <a:noAutofit/>
          </a:bodyPr>
          <a:lstStyle/>
          <a:p>
            <a:pPr>
              <a:spcBef>
                <a:spcPts val="0"/>
              </a:spcBef>
              <a:buNone/>
            </a:pPr>
            <a:r>
              <a:t/>
            </a:r>
            <a:endParaRPr/>
          </a:p>
        </p:txBody>
      </p:sp>
      <p:cxnSp>
        <p:nvCxnSpPr>
          <p:cNvPr id="34" name="Shape 34"/>
          <p:cNvCxnSpPr/>
          <p:nvPr/>
        </p:nvCxnSpPr>
        <p:spPr>
          <a:xfrm>
            <a:off x="0" y="4225081"/>
            <a:ext cx="9144000" cy="0"/>
          </a:xfrm>
          <a:prstGeom prst="straightConnector1">
            <a:avLst/>
          </a:prstGeom>
          <a:noFill/>
          <a:ln cap="flat" w="28575">
            <a:solidFill>
              <a:schemeClr val="dk1"/>
            </a:solidFill>
            <a:prstDash val="solid"/>
            <a:round/>
            <a:headEnd len="med" w="med" type="none"/>
            <a:tailEnd len="med" w="med" type="none"/>
          </a:ln>
        </p:spPr>
      </p:cxnSp>
      <p:sp>
        <p:nvSpPr>
          <p:cNvPr id="35" name="Shape 35"/>
          <p:cNvSpPr txBox="1"/>
          <p:nvPr>
            <p:ph idx="1" type="body"/>
          </p:nvPr>
        </p:nvSpPr>
        <p:spPr>
          <a:xfrm>
            <a:off x="457200" y="4406309"/>
            <a:ext cx="8229600" cy="519599"/>
          </a:xfrm>
          <a:prstGeom prst="rect">
            <a:avLst/>
          </a:prstGeom>
        </p:spPr>
        <p:txBody>
          <a:bodyPr anchorCtr="0" anchor="t" bIns="91425" lIns="91425" rIns="91425" tIns="91425"/>
          <a:lstStyle>
            <a:lvl1pPr algn="ctr">
              <a:spcBef>
                <a:spcPts val="0"/>
              </a:spcBef>
              <a:buClr>
                <a:schemeClr val="lt1"/>
              </a:buClr>
              <a:buSzPct val="100000"/>
              <a:buNone/>
              <a:defRPr sz="1800">
                <a:solidFill>
                  <a:schemeClr val="lt1"/>
                </a:solidFill>
              </a:defRPr>
            </a:lvl1pPr>
          </a:lstStyle>
          <a:p/>
        </p:txBody>
      </p:sp>
      <p:sp>
        <p:nvSpPr>
          <p:cNvPr id="36" name="Shape 36"/>
          <p:cNvSpPr txBox="1"/>
          <p:nvPr>
            <p:ph idx="12" type="sldNum"/>
          </p:nvPr>
        </p:nvSpPr>
        <p:spPr>
          <a:xfrm>
            <a:off x="8556791" y="4749850"/>
            <a:ext cx="548699" cy="393600"/>
          </a:xfrm>
          <a:prstGeom prst="rect">
            <a:avLst/>
          </a:prstGeom>
        </p:spPr>
        <p:txBody>
          <a:bodyPr anchorCtr="0" anchor="ctr" bIns="91425" lIns="91425" rIns="91425" tIns="91425">
            <a:noAutofit/>
          </a:bodyPr>
          <a:lstStyle>
            <a:lvl1pPr>
              <a:spcBef>
                <a:spcPts val="0"/>
              </a:spcBef>
              <a:buNone/>
              <a:defRPr>
                <a:solidFill>
                  <a:schemeClr val="lt1"/>
                </a:solidFill>
              </a:defRPr>
            </a:lvl1pPr>
          </a:lstStyle>
          <a:p>
            <a:pPr>
              <a:spcBef>
                <a:spcPts val="0"/>
              </a:spcBef>
              <a:buNone/>
            </a:pPr>
            <a:fld id="{00000000-1234-1234-1234-123412341234}" type="slidenum">
              <a:rPr lang="en"/>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37" name="Shape 37"/>
        <p:cNvGrpSpPr/>
        <p:nvPr/>
      </p:nvGrpSpPr>
      <p:grpSpPr>
        <a:xfrm>
          <a:off x="0" y="0"/>
          <a:ext cx="0" cy="0"/>
          <a:chOff x="0" y="0"/>
          <a:chExt cx="0" cy="0"/>
        </a:xfrm>
      </p:grpSpPr>
      <p:sp>
        <p:nvSpPr>
          <p:cNvPr id="38" name="Shape 38"/>
          <p:cNvSpPr txBox="1"/>
          <p:nvPr>
            <p:ph idx="12" type="sldNum"/>
          </p:nvPr>
        </p:nvSpPr>
        <p:spPr>
          <a:xfrm>
            <a:off x="8556791" y="4749850"/>
            <a:ext cx="548699" cy="393600"/>
          </a:xfrm>
          <a:prstGeom prst="rect">
            <a:avLst/>
          </a:prstGeom>
        </p:spPr>
        <p:txBody>
          <a:bodyPr anchorCtr="0" anchor="ctr" bIns="91425" lIns="91425" rIns="91425" tIns="91425">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slideLayout" Target="../slideLayouts/slideLayout4.xml"/><Relationship Id="rId3" Type="http://schemas.openxmlformats.org/officeDocument/2006/relationships/slideLayout" Target="../slideLayouts/slideLayout3.xml"/><Relationship Id="rId6" Type="http://schemas.openxmlformats.org/officeDocument/2006/relationships/slideLayout" Target="../slideLayouts/slideLayout6.xml"/><Relationship Id="rId5" Type="http://schemas.openxmlformats.org/officeDocument/2006/relationships/slideLayout" Target="../slideLayouts/slideLayout5.xml"/><Relationship Id="rId7"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 name="Shape 4"/>
        <p:cNvGrpSpPr/>
        <p:nvPr/>
      </p:nvGrpSpPr>
      <p:grpSpPr>
        <a:xfrm>
          <a:off x="0" y="0"/>
          <a:ext cx="0" cy="0"/>
          <a:chOff x="0" y="0"/>
          <a:chExt cx="0" cy="0"/>
        </a:xfrm>
      </p:grpSpPr>
      <p:sp>
        <p:nvSpPr>
          <p:cNvPr id="5" name="Shape 5"/>
          <p:cNvSpPr txBox="1"/>
          <p:nvPr>
            <p:ph type="title"/>
          </p:nvPr>
        </p:nvSpPr>
        <p:spPr>
          <a:xfrm>
            <a:off x="457200" y="205978"/>
            <a:ext cx="8229600" cy="857400"/>
          </a:xfrm>
          <a:prstGeom prst="rect">
            <a:avLst/>
          </a:prstGeom>
          <a:noFill/>
          <a:ln>
            <a:noFill/>
          </a:ln>
        </p:spPr>
        <p:txBody>
          <a:bodyPr anchorCtr="0" anchor="b" bIns="91425" lIns="91425" rIns="91425" tIns="91425"/>
          <a:lstStyle>
            <a:lvl1pPr>
              <a:spcBef>
                <a:spcPts val="0"/>
              </a:spcBef>
              <a:buClr>
                <a:schemeClr val="lt1"/>
              </a:buClr>
              <a:buSzPct val="100000"/>
              <a:buFont typeface="Trebuchet MS"/>
              <a:buNone/>
              <a:defRPr b="1" sz="3600">
                <a:solidFill>
                  <a:schemeClr val="lt1"/>
                </a:solidFill>
                <a:latin typeface="Trebuchet MS"/>
                <a:ea typeface="Trebuchet MS"/>
                <a:cs typeface="Trebuchet MS"/>
                <a:sym typeface="Trebuchet MS"/>
              </a:defRPr>
            </a:lvl1pPr>
            <a:lvl2pPr>
              <a:spcBef>
                <a:spcPts val="0"/>
              </a:spcBef>
              <a:buClr>
                <a:schemeClr val="lt1"/>
              </a:buClr>
              <a:buSzPct val="100000"/>
              <a:buFont typeface="Trebuchet MS"/>
              <a:buNone/>
              <a:defRPr b="1" sz="3600">
                <a:solidFill>
                  <a:schemeClr val="lt1"/>
                </a:solidFill>
                <a:latin typeface="Trebuchet MS"/>
                <a:ea typeface="Trebuchet MS"/>
                <a:cs typeface="Trebuchet MS"/>
                <a:sym typeface="Trebuchet MS"/>
              </a:defRPr>
            </a:lvl2pPr>
            <a:lvl3pPr>
              <a:spcBef>
                <a:spcPts val="0"/>
              </a:spcBef>
              <a:buClr>
                <a:schemeClr val="lt1"/>
              </a:buClr>
              <a:buSzPct val="100000"/>
              <a:buFont typeface="Trebuchet MS"/>
              <a:buNone/>
              <a:defRPr b="1" sz="3600">
                <a:solidFill>
                  <a:schemeClr val="lt1"/>
                </a:solidFill>
                <a:latin typeface="Trebuchet MS"/>
                <a:ea typeface="Trebuchet MS"/>
                <a:cs typeface="Trebuchet MS"/>
                <a:sym typeface="Trebuchet MS"/>
              </a:defRPr>
            </a:lvl3pPr>
            <a:lvl4pPr>
              <a:spcBef>
                <a:spcPts val="0"/>
              </a:spcBef>
              <a:buClr>
                <a:schemeClr val="lt1"/>
              </a:buClr>
              <a:buSzPct val="100000"/>
              <a:buFont typeface="Trebuchet MS"/>
              <a:buNone/>
              <a:defRPr b="1" sz="3600">
                <a:solidFill>
                  <a:schemeClr val="lt1"/>
                </a:solidFill>
                <a:latin typeface="Trebuchet MS"/>
                <a:ea typeface="Trebuchet MS"/>
                <a:cs typeface="Trebuchet MS"/>
                <a:sym typeface="Trebuchet MS"/>
              </a:defRPr>
            </a:lvl4pPr>
            <a:lvl5pPr>
              <a:spcBef>
                <a:spcPts val="0"/>
              </a:spcBef>
              <a:buClr>
                <a:schemeClr val="lt1"/>
              </a:buClr>
              <a:buSzPct val="100000"/>
              <a:buFont typeface="Trebuchet MS"/>
              <a:buNone/>
              <a:defRPr b="1" sz="3600">
                <a:solidFill>
                  <a:schemeClr val="lt1"/>
                </a:solidFill>
                <a:latin typeface="Trebuchet MS"/>
                <a:ea typeface="Trebuchet MS"/>
                <a:cs typeface="Trebuchet MS"/>
                <a:sym typeface="Trebuchet MS"/>
              </a:defRPr>
            </a:lvl5pPr>
            <a:lvl6pPr>
              <a:spcBef>
                <a:spcPts val="0"/>
              </a:spcBef>
              <a:buClr>
                <a:schemeClr val="lt1"/>
              </a:buClr>
              <a:buSzPct val="100000"/>
              <a:buFont typeface="Trebuchet MS"/>
              <a:buNone/>
              <a:defRPr b="1" sz="3600">
                <a:solidFill>
                  <a:schemeClr val="lt1"/>
                </a:solidFill>
                <a:latin typeface="Trebuchet MS"/>
                <a:ea typeface="Trebuchet MS"/>
                <a:cs typeface="Trebuchet MS"/>
                <a:sym typeface="Trebuchet MS"/>
              </a:defRPr>
            </a:lvl6pPr>
            <a:lvl7pPr>
              <a:spcBef>
                <a:spcPts val="0"/>
              </a:spcBef>
              <a:buClr>
                <a:schemeClr val="lt1"/>
              </a:buClr>
              <a:buSzPct val="100000"/>
              <a:buFont typeface="Trebuchet MS"/>
              <a:buNone/>
              <a:defRPr b="1" sz="3600">
                <a:solidFill>
                  <a:schemeClr val="lt1"/>
                </a:solidFill>
                <a:latin typeface="Trebuchet MS"/>
                <a:ea typeface="Trebuchet MS"/>
                <a:cs typeface="Trebuchet MS"/>
                <a:sym typeface="Trebuchet MS"/>
              </a:defRPr>
            </a:lvl7pPr>
            <a:lvl8pPr>
              <a:spcBef>
                <a:spcPts val="0"/>
              </a:spcBef>
              <a:buClr>
                <a:schemeClr val="lt1"/>
              </a:buClr>
              <a:buSzPct val="100000"/>
              <a:buFont typeface="Trebuchet MS"/>
              <a:buNone/>
              <a:defRPr b="1" sz="3600">
                <a:solidFill>
                  <a:schemeClr val="lt1"/>
                </a:solidFill>
                <a:latin typeface="Trebuchet MS"/>
                <a:ea typeface="Trebuchet MS"/>
                <a:cs typeface="Trebuchet MS"/>
                <a:sym typeface="Trebuchet MS"/>
              </a:defRPr>
            </a:lvl8pPr>
            <a:lvl9pPr>
              <a:spcBef>
                <a:spcPts val="0"/>
              </a:spcBef>
              <a:buClr>
                <a:schemeClr val="lt1"/>
              </a:buClr>
              <a:buSzPct val="100000"/>
              <a:buFont typeface="Trebuchet MS"/>
              <a:buNone/>
              <a:defRPr b="1" sz="3600">
                <a:solidFill>
                  <a:schemeClr val="lt1"/>
                </a:solidFill>
                <a:latin typeface="Trebuchet MS"/>
                <a:ea typeface="Trebuchet MS"/>
                <a:cs typeface="Trebuchet MS"/>
                <a:sym typeface="Trebuchet MS"/>
              </a:defRPr>
            </a:lvl9pPr>
          </a:lstStyle>
          <a:p/>
        </p:txBody>
      </p:sp>
      <p:sp>
        <p:nvSpPr>
          <p:cNvPr id="6" name="Shape 6"/>
          <p:cNvSpPr txBox="1"/>
          <p:nvPr>
            <p:ph idx="1" type="body"/>
          </p:nvPr>
        </p:nvSpPr>
        <p:spPr>
          <a:xfrm>
            <a:off x="457200" y="1200150"/>
            <a:ext cx="8229600" cy="3725699"/>
          </a:xfrm>
          <a:prstGeom prst="rect">
            <a:avLst/>
          </a:prstGeom>
          <a:noFill/>
          <a:ln>
            <a:noFill/>
          </a:ln>
        </p:spPr>
        <p:txBody>
          <a:bodyPr anchorCtr="0" anchor="t" bIns="91425" lIns="91425" rIns="91425" tIns="91425"/>
          <a:lstStyle>
            <a:lvl1pPr>
              <a:spcBef>
                <a:spcPts val="600"/>
              </a:spcBef>
              <a:buClr>
                <a:schemeClr val="dk2"/>
              </a:buClr>
              <a:buSzPct val="100000"/>
              <a:buFont typeface="Trebuchet MS"/>
              <a:defRPr sz="3000">
                <a:solidFill>
                  <a:schemeClr val="dk2"/>
                </a:solidFill>
                <a:latin typeface="Trebuchet MS"/>
                <a:ea typeface="Trebuchet MS"/>
                <a:cs typeface="Trebuchet MS"/>
                <a:sym typeface="Trebuchet MS"/>
              </a:defRPr>
            </a:lvl1pPr>
            <a:lvl2pPr>
              <a:spcBef>
                <a:spcPts val="480"/>
              </a:spcBef>
              <a:buClr>
                <a:schemeClr val="dk2"/>
              </a:buClr>
              <a:buSzPct val="100000"/>
              <a:buFont typeface="Trebuchet MS"/>
              <a:defRPr sz="2400">
                <a:solidFill>
                  <a:schemeClr val="dk2"/>
                </a:solidFill>
                <a:latin typeface="Trebuchet MS"/>
                <a:ea typeface="Trebuchet MS"/>
                <a:cs typeface="Trebuchet MS"/>
                <a:sym typeface="Trebuchet MS"/>
              </a:defRPr>
            </a:lvl2pPr>
            <a:lvl3pPr>
              <a:spcBef>
                <a:spcPts val="480"/>
              </a:spcBef>
              <a:buClr>
                <a:schemeClr val="dk2"/>
              </a:buClr>
              <a:buSzPct val="100000"/>
              <a:buFont typeface="Trebuchet MS"/>
              <a:defRPr sz="2400">
                <a:solidFill>
                  <a:schemeClr val="dk2"/>
                </a:solidFill>
                <a:latin typeface="Trebuchet MS"/>
                <a:ea typeface="Trebuchet MS"/>
                <a:cs typeface="Trebuchet MS"/>
                <a:sym typeface="Trebuchet MS"/>
              </a:defRPr>
            </a:lvl3pPr>
            <a:lvl4pPr>
              <a:spcBef>
                <a:spcPts val="360"/>
              </a:spcBef>
              <a:buClr>
                <a:schemeClr val="dk2"/>
              </a:buClr>
              <a:buSzPct val="100000"/>
              <a:buFont typeface="Trebuchet MS"/>
              <a:defRPr sz="1800">
                <a:solidFill>
                  <a:schemeClr val="dk2"/>
                </a:solidFill>
                <a:latin typeface="Trebuchet MS"/>
                <a:ea typeface="Trebuchet MS"/>
                <a:cs typeface="Trebuchet MS"/>
                <a:sym typeface="Trebuchet MS"/>
              </a:defRPr>
            </a:lvl4pPr>
            <a:lvl5pPr>
              <a:spcBef>
                <a:spcPts val="360"/>
              </a:spcBef>
              <a:buClr>
                <a:schemeClr val="dk2"/>
              </a:buClr>
              <a:buSzPct val="100000"/>
              <a:buFont typeface="Trebuchet MS"/>
              <a:defRPr sz="1800">
                <a:solidFill>
                  <a:schemeClr val="dk2"/>
                </a:solidFill>
                <a:latin typeface="Trebuchet MS"/>
                <a:ea typeface="Trebuchet MS"/>
                <a:cs typeface="Trebuchet MS"/>
                <a:sym typeface="Trebuchet MS"/>
              </a:defRPr>
            </a:lvl5pPr>
            <a:lvl6pPr>
              <a:spcBef>
                <a:spcPts val="360"/>
              </a:spcBef>
              <a:buClr>
                <a:schemeClr val="dk2"/>
              </a:buClr>
              <a:buSzPct val="100000"/>
              <a:buFont typeface="Trebuchet MS"/>
              <a:defRPr sz="1800">
                <a:solidFill>
                  <a:schemeClr val="dk2"/>
                </a:solidFill>
                <a:latin typeface="Trebuchet MS"/>
                <a:ea typeface="Trebuchet MS"/>
                <a:cs typeface="Trebuchet MS"/>
                <a:sym typeface="Trebuchet MS"/>
              </a:defRPr>
            </a:lvl6pPr>
            <a:lvl7pPr>
              <a:spcBef>
                <a:spcPts val="360"/>
              </a:spcBef>
              <a:buClr>
                <a:schemeClr val="dk2"/>
              </a:buClr>
              <a:buSzPct val="100000"/>
              <a:buFont typeface="Trebuchet MS"/>
              <a:defRPr sz="1800">
                <a:solidFill>
                  <a:schemeClr val="dk2"/>
                </a:solidFill>
                <a:latin typeface="Trebuchet MS"/>
                <a:ea typeface="Trebuchet MS"/>
                <a:cs typeface="Trebuchet MS"/>
                <a:sym typeface="Trebuchet MS"/>
              </a:defRPr>
            </a:lvl7pPr>
            <a:lvl8pPr>
              <a:spcBef>
                <a:spcPts val="360"/>
              </a:spcBef>
              <a:buClr>
                <a:schemeClr val="dk2"/>
              </a:buClr>
              <a:buSzPct val="100000"/>
              <a:buFont typeface="Trebuchet MS"/>
              <a:defRPr sz="1800">
                <a:solidFill>
                  <a:schemeClr val="dk2"/>
                </a:solidFill>
                <a:latin typeface="Trebuchet MS"/>
                <a:ea typeface="Trebuchet MS"/>
                <a:cs typeface="Trebuchet MS"/>
                <a:sym typeface="Trebuchet MS"/>
              </a:defRPr>
            </a:lvl8pPr>
            <a:lvl9pPr>
              <a:spcBef>
                <a:spcPts val="360"/>
              </a:spcBef>
              <a:buClr>
                <a:schemeClr val="dk2"/>
              </a:buClr>
              <a:buSzPct val="100000"/>
              <a:buFont typeface="Trebuchet MS"/>
              <a:defRPr sz="1800">
                <a:solidFill>
                  <a:schemeClr val="dk2"/>
                </a:solidFill>
                <a:latin typeface="Trebuchet MS"/>
                <a:ea typeface="Trebuchet MS"/>
                <a:cs typeface="Trebuchet MS"/>
                <a:sym typeface="Trebuchet MS"/>
              </a:defRPr>
            </a:lvl9pPr>
          </a:lstStyle>
          <a:p/>
        </p:txBody>
      </p:sp>
      <p:sp>
        <p:nvSpPr>
          <p:cNvPr id="7" name="Shape 7"/>
          <p:cNvSpPr txBox="1"/>
          <p:nvPr>
            <p:ph idx="12" type="sldNum"/>
          </p:nvPr>
        </p:nvSpPr>
        <p:spPr>
          <a:xfrm>
            <a:off x="8556791" y="4749850"/>
            <a:ext cx="548699" cy="393600"/>
          </a:xfrm>
          <a:prstGeom prst="rect">
            <a:avLst/>
          </a:prstGeom>
          <a:noFill/>
          <a:ln>
            <a:noFill/>
          </a:ln>
        </p:spPr>
        <p:txBody>
          <a:bodyPr anchorCtr="0" anchor="ctr" bIns="91425" lIns="91425" rIns="91425" tIns="91425">
            <a:noAutofit/>
          </a:bodyPr>
          <a:lstStyle>
            <a:lvl1pPr algn="r">
              <a:spcBef>
                <a:spcPts val="0"/>
              </a:spcBef>
              <a:buNone/>
              <a:defRPr sz="1300">
                <a:solidFill>
                  <a:schemeClr val="dk2"/>
                </a:solidFill>
                <a:latin typeface="Trebuchet MS"/>
                <a:ea typeface="Trebuchet MS"/>
                <a:cs typeface="Trebuchet MS"/>
                <a:sym typeface="Trebuchet MS"/>
              </a:defRPr>
            </a:lvl1pPr>
          </a:lstStyle>
          <a:p>
            <a:pPr>
              <a:spcBef>
                <a:spcPts val="0"/>
              </a:spcBef>
              <a:buNone/>
            </a:pPr>
            <a:fld id="{00000000-1234-1234-1234-123412341234}" type="slidenum">
              <a:rPr lang="en"/>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Lst>
  <p:hf dt="0" ftr="0" hdr="0" sldNum="0"/>
  <p:txStyles>
    <p:title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p:titleStyle>
    <p:body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bodyStyle>
    <p:other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02.png"/><Relationship Id="rId3" Type="http://schemas.openxmlformats.org/officeDocument/2006/relationships/image" Target="../media/image01.png"/><Relationship Id="rId5" Type="http://schemas.openxmlformats.org/officeDocument/2006/relationships/image" Target="../media/image00.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09.png"/><Relationship Id="rId3" Type="http://schemas.openxmlformats.org/officeDocument/2006/relationships/image" Target="../media/image08.png"/><Relationship Id="rId5" Type="http://schemas.openxmlformats.org/officeDocument/2006/relationships/image" Target="../media/image10.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 Id="rId3" Type="http://schemas.openxmlformats.org/officeDocument/2006/relationships/image" Target="../media/image11.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 Id="rId3" Type="http://schemas.openxmlformats.org/officeDocument/2006/relationships/image" Target="../media/image12.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 Id="rId3" Type="http://schemas.openxmlformats.org/officeDocument/2006/relationships/image" Target="../media/image03.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 Id="rId3" Type="http://schemas.openxmlformats.org/officeDocument/2006/relationships/image" Target="../media/image04.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 Id="rId3" Type="http://schemas.openxmlformats.org/officeDocument/2006/relationships/image" Target="../media/image06.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05.png"/><Relationship Id="rId3" Type="http://schemas.openxmlformats.org/officeDocument/2006/relationships/image" Target="../media/image07.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9" name="Shape 39"/>
        <p:cNvGrpSpPr/>
        <p:nvPr/>
      </p:nvGrpSpPr>
      <p:grpSpPr>
        <a:xfrm>
          <a:off x="0" y="0"/>
          <a:ext cx="0" cy="0"/>
          <a:chOff x="0" y="0"/>
          <a:chExt cx="0" cy="0"/>
        </a:xfrm>
      </p:grpSpPr>
      <p:sp>
        <p:nvSpPr>
          <p:cNvPr id="40" name="Shape 40"/>
          <p:cNvSpPr txBox="1"/>
          <p:nvPr>
            <p:ph type="ctrTitle"/>
          </p:nvPr>
        </p:nvSpPr>
        <p:spPr>
          <a:xfrm>
            <a:off x="886575" y="1106763"/>
            <a:ext cx="7772400" cy="1238099"/>
          </a:xfrm>
          <a:prstGeom prst="rect">
            <a:avLst/>
          </a:prstGeom>
        </p:spPr>
        <p:txBody>
          <a:bodyPr anchorCtr="0" anchor="b" bIns="91425" lIns="91425" rIns="91425" tIns="91425">
            <a:noAutofit/>
          </a:bodyPr>
          <a:lstStyle/>
          <a:p>
            <a:pPr rtl="0">
              <a:lnSpc>
                <a:spcPct val="115000"/>
              </a:lnSpc>
              <a:spcBef>
                <a:spcPts val="0"/>
              </a:spcBef>
              <a:buNone/>
            </a:pPr>
            <a:r>
              <a:rPr lang="en" sz="5000">
                <a:latin typeface="Times New Roman"/>
                <a:ea typeface="Times New Roman"/>
                <a:cs typeface="Times New Roman"/>
                <a:sym typeface="Times New Roman"/>
              </a:rPr>
              <a:t>Mathematical Modelling:</a:t>
            </a:r>
          </a:p>
          <a:p>
            <a:pPr>
              <a:lnSpc>
                <a:spcPct val="115000"/>
              </a:lnSpc>
              <a:spcBef>
                <a:spcPts val="0"/>
              </a:spcBef>
              <a:buNone/>
            </a:pPr>
            <a:r>
              <a:rPr lang="en">
                <a:latin typeface="Times New Roman"/>
                <a:ea typeface="Times New Roman"/>
                <a:cs typeface="Times New Roman"/>
                <a:sym typeface="Times New Roman"/>
              </a:rPr>
              <a:t>The Lotka-Volterra Model</a:t>
            </a:r>
          </a:p>
        </p:txBody>
      </p:sp>
      <p:sp>
        <p:nvSpPr>
          <p:cNvPr id="41" name="Shape 41"/>
          <p:cNvSpPr txBox="1"/>
          <p:nvPr>
            <p:ph idx="1" type="subTitle"/>
          </p:nvPr>
        </p:nvSpPr>
        <p:spPr>
          <a:xfrm>
            <a:off x="774050" y="3118977"/>
            <a:ext cx="7772400" cy="944700"/>
          </a:xfrm>
          <a:prstGeom prst="rect">
            <a:avLst/>
          </a:prstGeom>
        </p:spPr>
        <p:txBody>
          <a:bodyPr anchorCtr="0" anchor="t" bIns="91425" lIns="91425" rIns="91425" tIns="91425">
            <a:noAutofit/>
          </a:bodyPr>
          <a:lstStyle/>
          <a:p>
            <a:pPr rtl="0" algn="ctr">
              <a:spcBef>
                <a:spcPts val="0"/>
              </a:spcBef>
              <a:buNone/>
            </a:pPr>
            <a:r>
              <a:rPr lang="en" sz="3000">
                <a:latin typeface="Times New Roman"/>
                <a:ea typeface="Times New Roman"/>
                <a:cs typeface="Times New Roman"/>
                <a:sym typeface="Times New Roman"/>
              </a:rPr>
              <a:t>Rouzhen Ma</a:t>
            </a:r>
          </a:p>
          <a:p>
            <a:pPr rtl="0" algn="ctr">
              <a:spcBef>
                <a:spcPts val="0"/>
              </a:spcBef>
              <a:buNone/>
            </a:pPr>
            <a:r>
              <a:t/>
            </a:r>
            <a:endParaRPr sz="3000">
              <a:latin typeface="Times New Roman"/>
              <a:ea typeface="Times New Roman"/>
              <a:cs typeface="Times New Roman"/>
              <a:sym typeface="Times New Roman"/>
            </a:endParaRPr>
          </a:p>
          <a:p>
            <a:pPr algn="ctr">
              <a:spcBef>
                <a:spcPts val="0"/>
              </a:spcBef>
              <a:buNone/>
            </a:pPr>
            <a:r>
              <a:rPr lang="en" sz="3000">
                <a:latin typeface="Times New Roman"/>
                <a:ea typeface="Times New Roman"/>
                <a:cs typeface="Times New Roman"/>
                <a:sym typeface="Times New Roman"/>
              </a:rPr>
              <a:t> </a:t>
            </a:r>
            <a:r>
              <a:rPr lang="en" sz="2400">
                <a:latin typeface="Times New Roman"/>
                <a:ea typeface="Times New Roman"/>
                <a:cs typeface="Times New Roman"/>
                <a:sym typeface="Times New Roman"/>
              </a:rPr>
              <a:t>Stephanie Young(Mentor)</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1" name="Shape 101"/>
        <p:cNvGrpSpPr/>
        <p:nvPr/>
      </p:nvGrpSpPr>
      <p:grpSpPr>
        <a:xfrm>
          <a:off x="0" y="0"/>
          <a:ext cx="0" cy="0"/>
          <a:chOff x="0" y="0"/>
          <a:chExt cx="0" cy="0"/>
        </a:xfrm>
      </p:grpSpPr>
      <p:sp>
        <p:nvSpPr>
          <p:cNvPr id="102" name="Shape 102"/>
          <p:cNvSpPr txBox="1"/>
          <p:nvPr>
            <p:ph type="title"/>
          </p:nvPr>
        </p:nvSpPr>
        <p:spPr>
          <a:xfrm>
            <a:off x="0" y="3"/>
            <a:ext cx="8229600" cy="857400"/>
          </a:xfrm>
          <a:prstGeom prst="rect">
            <a:avLst/>
          </a:prstGeom>
        </p:spPr>
        <p:txBody>
          <a:bodyPr anchorCtr="0" anchor="b" bIns="91425" lIns="91425" rIns="91425" tIns="91425">
            <a:noAutofit/>
          </a:bodyPr>
          <a:lstStyle/>
          <a:p>
            <a:pPr>
              <a:spcBef>
                <a:spcPts val="0"/>
              </a:spcBef>
              <a:buNone/>
            </a:pPr>
            <a:r>
              <a:rPr lang="en">
                <a:latin typeface="Times New Roman"/>
                <a:ea typeface="Times New Roman"/>
                <a:cs typeface="Times New Roman"/>
                <a:sym typeface="Times New Roman"/>
              </a:rPr>
              <a:t>Solving Linear system</a:t>
            </a:r>
          </a:p>
        </p:txBody>
      </p:sp>
      <p:sp>
        <p:nvSpPr>
          <p:cNvPr id="103" name="Shape 103"/>
          <p:cNvSpPr txBox="1"/>
          <p:nvPr>
            <p:ph idx="1" type="body"/>
          </p:nvPr>
        </p:nvSpPr>
        <p:spPr>
          <a:xfrm>
            <a:off x="183600" y="1200150"/>
            <a:ext cx="8229600" cy="3725699"/>
          </a:xfrm>
          <a:prstGeom prst="rect">
            <a:avLst/>
          </a:prstGeom>
        </p:spPr>
        <p:txBody>
          <a:bodyPr anchorCtr="0" anchor="t" bIns="91425" lIns="91425" rIns="91425" tIns="91425">
            <a:noAutofit/>
          </a:bodyPr>
          <a:lstStyle/>
          <a:p>
            <a:pPr>
              <a:spcBef>
                <a:spcPts val="0"/>
              </a:spcBef>
              <a:buNone/>
            </a:pPr>
            <a:r>
              <a:rPr lang="en">
                <a:latin typeface="Times New Roman"/>
                <a:ea typeface="Times New Roman"/>
                <a:cs typeface="Times New Roman"/>
                <a:sym typeface="Times New Roman"/>
              </a:rPr>
              <a:t>how to find eigenvalues/eigenvectors in our system?</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7" name="Shape 107"/>
        <p:cNvGrpSpPr/>
        <p:nvPr/>
      </p:nvGrpSpPr>
      <p:grpSpPr>
        <a:xfrm>
          <a:off x="0" y="0"/>
          <a:ext cx="0" cy="0"/>
          <a:chOff x="0" y="0"/>
          <a:chExt cx="0" cy="0"/>
        </a:xfrm>
      </p:grpSpPr>
      <p:sp>
        <p:nvSpPr>
          <p:cNvPr id="108" name="Shape 108"/>
          <p:cNvSpPr txBox="1"/>
          <p:nvPr>
            <p:ph type="title"/>
          </p:nvPr>
        </p:nvSpPr>
        <p:spPr>
          <a:xfrm>
            <a:off x="0" y="3"/>
            <a:ext cx="8229600" cy="857400"/>
          </a:xfrm>
          <a:prstGeom prst="rect">
            <a:avLst/>
          </a:prstGeom>
        </p:spPr>
        <p:txBody>
          <a:bodyPr anchorCtr="0" anchor="b" bIns="91425" lIns="91425" rIns="91425" tIns="91425">
            <a:noAutofit/>
          </a:bodyPr>
          <a:lstStyle/>
          <a:p>
            <a:pPr>
              <a:spcBef>
                <a:spcPts val="0"/>
              </a:spcBef>
              <a:buNone/>
            </a:pPr>
            <a:r>
              <a:rPr lang="en">
                <a:latin typeface="Times New Roman"/>
                <a:ea typeface="Times New Roman"/>
                <a:cs typeface="Times New Roman"/>
                <a:sym typeface="Times New Roman"/>
              </a:rPr>
              <a:t>Classification of the Equilibria</a:t>
            </a:r>
          </a:p>
        </p:txBody>
      </p:sp>
      <p:sp>
        <p:nvSpPr>
          <p:cNvPr id="109" name="Shape 109"/>
          <p:cNvSpPr txBox="1"/>
          <p:nvPr>
            <p:ph idx="1" type="body"/>
          </p:nvPr>
        </p:nvSpPr>
        <p:spPr>
          <a:xfrm>
            <a:off x="457200" y="1063375"/>
            <a:ext cx="8229600" cy="3725699"/>
          </a:xfrm>
          <a:prstGeom prst="rect">
            <a:avLst/>
          </a:prstGeom>
        </p:spPr>
        <p:txBody>
          <a:bodyPr anchorCtr="0" anchor="t" bIns="91425" lIns="91425" rIns="91425" tIns="91425">
            <a:noAutofit/>
          </a:bodyPr>
          <a:lstStyle/>
          <a:p>
            <a:pPr indent="-406400" lvl="0" marL="457200" rtl="0">
              <a:spcBef>
                <a:spcPts val="0"/>
              </a:spcBef>
              <a:buClr>
                <a:schemeClr val="dk2"/>
              </a:buClr>
              <a:buSzPct val="100000"/>
              <a:buFont typeface="Arial"/>
              <a:buChar char="●"/>
            </a:pPr>
            <a:r>
              <a:rPr lang="en" sz="2800">
                <a:latin typeface="Times New Roman"/>
                <a:ea typeface="Times New Roman"/>
                <a:cs typeface="Times New Roman"/>
                <a:sym typeface="Times New Roman"/>
              </a:rPr>
              <a:t>Real Eigenvalues: </a:t>
            </a:r>
            <a:r>
              <a:rPr i="1" lang="en" sz="2800">
                <a:solidFill>
                  <a:srgbClr val="545454"/>
                </a:solidFill>
                <a:latin typeface="Times New Roman"/>
                <a:ea typeface="Times New Roman"/>
                <a:cs typeface="Times New Roman"/>
                <a:sym typeface="Times New Roman"/>
              </a:rPr>
              <a:t>λ</a:t>
            </a:r>
            <a:r>
              <a:rPr baseline="-25000" i="1" lang="en" sz="2800">
                <a:solidFill>
                  <a:srgbClr val="545454"/>
                </a:solidFill>
                <a:latin typeface="Times New Roman"/>
                <a:ea typeface="Times New Roman"/>
                <a:cs typeface="Times New Roman"/>
                <a:sym typeface="Times New Roman"/>
              </a:rPr>
              <a:t>1</a:t>
            </a:r>
            <a:r>
              <a:rPr i="1" lang="en" sz="2800">
                <a:solidFill>
                  <a:srgbClr val="545454"/>
                </a:solidFill>
                <a:latin typeface="Times New Roman"/>
                <a:ea typeface="Times New Roman"/>
                <a:cs typeface="Times New Roman"/>
                <a:sym typeface="Times New Roman"/>
              </a:rPr>
              <a:t>, λ</a:t>
            </a:r>
            <a:r>
              <a:rPr baseline="-25000" i="1" lang="en" sz="2800">
                <a:solidFill>
                  <a:srgbClr val="545454"/>
                </a:solidFill>
                <a:latin typeface="Times New Roman"/>
                <a:ea typeface="Times New Roman"/>
                <a:cs typeface="Times New Roman"/>
                <a:sym typeface="Times New Roman"/>
              </a:rPr>
              <a:t>2 </a:t>
            </a:r>
            <a:r>
              <a:rPr i="1" lang="en" sz="2800">
                <a:solidFill>
                  <a:srgbClr val="545454"/>
                </a:solidFill>
                <a:latin typeface="Times New Roman"/>
                <a:ea typeface="Times New Roman"/>
                <a:cs typeface="Times New Roman"/>
                <a:sym typeface="Times New Roman"/>
              </a:rPr>
              <a:t>&lt;0</a:t>
            </a:r>
            <a:r>
              <a:rPr lang="en" sz="2800">
                <a:solidFill>
                  <a:srgbClr val="545454"/>
                </a:solidFill>
                <a:latin typeface="Times New Roman"/>
                <a:ea typeface="Times New Roman"/>
                <a:cs typeface="Times New Roman"/>
                <a:sym typeface="Times New Roman"/>
              </a:rPr>
              <a:t>  → Stable node</a:t>
            </a:r>
          </a:p>
          <a:p>
            <a:pPr indent="-406400" lvl="0" marL="457200" rtl="0">
              <a:spcBef>
                <a:spcPts val="0"/>
              </a:spcBef>
              <a:buClr>
                <a:schemeClr val="dk2"/>
              </a:buClr>
              <a:buSzPct val="100000"/>
              <a:buFont typeface="Arial"/>
              <a:buChar char="●"/>
            </a:pPr>
            <a:r>
              <a:rPr lang="en" sz="2800">
                <a:latin typeface="Times New Roman"/>
                <a:ea typeface="Times New Roman"/>
                <a:cs typeface="Times New Roman"/>
                <a:sym typeface="Times New Roman"/>
              </a:rPr>
              <a:t>Real Eigenvalues: </a:t>
            </a:r>
            <a:r>
              <a:rPr i="1" lang="en" sz="2800">
                <a:solidFill>
                  <a:srgbClr val="545454"/>
                </a:solidFill>
                <a:latin typeface="Times New Roman"/>
                <a:ea typeface="Times New Roman"/>
                <a:cs typeface="Times New Roman"/>
                <a:sym typeface="Times New Roman"/>
              </a:rPr>
              <a:t>λ</a:t>
            </a:r>
            <a:r>
              <a:rPr baseline="-25000" i="1" lang="en" sz="2800">
                <a:solidFill>
                  <a:srgbClr val="545454"/>
                </a:solidFill>
                <a:latin typeface="Times New Roman"/>
                <a:ea typeface="Times New Roman"/>
                <a:cs typeface="Times New Roman"/>
                <a:sym typeface="Times New Roman"/>
              </a:rPr>
              <a:t>1</a:t>
            </a:r>
            <a:r>
              <a:rPr i="1" lang="en" sz="2800">
                <a:solidFill>
                  <a:srgbClr val="545454"/>
                </a:solidFill>
                <a:latin typeface="Times New Roman"/>
                <a:ea typeface="Times New Roman"/>
                <a:cs typeface="Times New Roman"/>
                <a:sym typeface="Times New Roman"/>
              </a:rPr>
              <a:t>, λ</a:t>
            </a:r>
            <a:r>
              <a:rPr baseline="-25000" i="1" lang="en" sz="2800">
                <a:solidFill>
                  <a:srgbClr val="545454"/>
                </a:solidFill>
                <a:latin typeface="Times New Roman"/>
                <a:ea typeface="Times New Roman"/>
                <a:cs typeface="Times New Roman"/>
                <a:sym typeface="Times New Roman"/>
              </a:rPr>
              <a:t>2 </a:t>
            </a:r>
            <a:r>
              <a:rPr i="1" lang="en" sz="2800">
                <a:solidFill>
                  <a:srgbClr val="545454"/>
                </a:solidFill>
                <a:latin typeface="Times New Roman"/>
                <a:ea typeface="Times New Roman"/>
                <a:cs typeface="Times New Roman"/>
                <a:sym typeface="Times New Roman"/>
              </a:rPr>
              <a:t>&gt;0 </a:t>
            </a:r>
            <a:r>
              <a:rPr lang="en" sz="2800">
                <a:solidFill>
                  <a:srgbClr val="545454"/>
                </a:solidFill>
                <a:latin typeface="Times New Roman"/>
                <a:ea typeface="Times New Roman"/>
                <a:cs typeface="Times New Roman"/>
                <a:sym typeface="Times New Roman"/>
              </a:rPr>
              <a:t>→ Unstable node</a:t>
            </a:r>
          </a:p>
          <a:p>
            <a:pPr indent="-406400" lvl="0" marL="457200" rtl="0">
              <a:spcBef>
                <a:spcPts val="0"/>
              </a:spcBef>
              <a:buClr>
                <a:schemeClr val="dk2"/>
              </a:buClr>
              <a:buSzPct val="100000"/>
              <a:buFont typeface="Arial"/>
              <a:buChar char="●"/>
            </a:pPr>
            <a:r>
              <a:rPr lang="en" sz="2800">
                <a:latin typeface="Times New Roman"/>
                <a:ea typeface="Times New Roman"/>
                <a:cs typeface="Times New Roman"/>
                <a:sym typeface="Times New Roman"/>
              </a:rPr>
              <a:t>Real Eigenvalues: </a:t>
            </a:r>
            <a:r>
              <a:rPr i="1" lang="en" sz="2800">
                <a:solidFill>
                  <a:srgbClr val="545454"/>
                </a:solidFill>
                <a:latin typeface="Times New Roman"/>
                <a:ea typeface="Times New Roman"/>
                <a:cs typeface="Times New Roman"/>
                <a:sym typeface="Times New Roman"/>
              </a:rPr>
              <a:t>λ</a:t>
            </a:r>
            <a:r>
              <a:rPr baseline="-25000" i="1" lang="en" sz="2800">
                <a:solidFill>
                  <a:srgbClr val="545454"/>
                </a:solidFill>
                <a:latin typeface="Times New Roman"/>
                <a:ea typeface="Times New Roman"/>
                <a:cs typeface="Times New Roman"/>
                <a:sym typeface="Times New Roman"/>
              </a:rPr>
              <a:t>1 </a:t>
            </a:r>
            <a:r>
              <a:rPr i="1" lang="en" sz="2800">
                <a:solidFill>
                  <a:srgbClr val="545454"/>
                </a:solidFill>
                <a:latin typeface="Times New Roman"/>
                <a:ea typeface="Times New Roman"/>
                <a:cs typeface="Times New Roman"/>
                <a:sym typeface="Times New Roman"/>
              </a:rPr>
              <a:t>&lt; 0 &lt; λ</a:t>
            </a:r>
            <a:r>
              <a:rPr baseline="-25000" i="1" lang="en" sz="2800">
                <a:solidFill>
                  <a:srgbClr val="545454"/>
                </a:solidFill>
                <a:latin typeface="Times New Roman"/>
                <a:ea typeface="Times New Roman"/>
                <a:cs typeface="Times New Roman"/>
                <a:sym typeface="Times New Roman"/>
              </a:rPr>
              <a:t>2</a:t>
            </a:r>
            <a:r>
              <a:rPr lang="en" sz="2800">
                <a:solidFill>
                  <a:srgbClr val="545454"/>
                </a:solidFill>
                <a:latin typeface="Times New Roman"/>
                <a:ea typeface="Times New Roman"/>
                <a:cs typeface="Times New Roman"/>
                <a:sym typeface="Times New Roman"/>
              </a:rPr>
              <a:t> → Saddle point</a:t>
            </a:r>
          </a:p>
          <a:p>
            <a:pPr lvl="0">
              <a:spcBef>
                <a:spcPts val="0"/>
              </a:spcBef>
              <a:buNone/>
            </a:pPr>
            <a:r>
              <a:t/>
            </a:r>
            <a:endParaRPr sz="2800">
              <a:solidFill>
                <a:srgbClr val="545454"/>
              </a:solidFill>
              <a:latin typeface="Times New Roman"/>
              <a:ea typeface="Times New Roman"/>
              <a:cs typeface="Times New Roman"/>
              <a:sym typeface="Times New Roman"/>
            </a:endParaRPr>
          </a:p>
        </p:txBody>
      </p:sp>
      <p:pic>
        <p:nvPicPr>
          <p:cNvPr id="110" name="Shape 110"/>
          <p:cNvPicPr preferRelativeResize="0"/>
          <p:nvPr/>
        </p:nvPicPr>
        <p:blipFill>
          <a:blip r:embed="rId3">
            <a:alphaModFix/>
          </a:blip>
          <a:stretch>
            <a:fillRect/>
          </a:stretch>
        </p:blipFill>
        <p:spPr>
          <a:xfrm>
            <a:off x="1038150" y="3017350"/>
            <a:ext cx="1466850" cy="1447800"/>
          </a:xfrm>
          <a:prstGeom prst="rect">
            <a:avLst/>
          </a:prstGeom>
          <a:noFill/>
          <a:ln>
            <a:noFill/>
          </a:ln>
        </p:spPr>
      </p:pic>
      <p:pic>
        <p:nvPicPr>
          <p:cNvPr id="111" name="Shape 111"/>
          <p:cNvPicPr preferRelativeResize="0"/>
          <p:nvPr/>
        </p:nvPicPr>
        <p:blipFill>
          <a:blip r:embed="rId4">
            <a:alphaModFix/>
          </a:blip>
          <a:stretch>
            <a:fillRect/>
          </a:stretch>
        </p:blipFill>
        <p:spPr>
          <a:xfrm>
            <a:off x="3495212" y="3026862"/>
            <a:ext cx="1438275" cy="1428750"/>
          </a:xfrm>
          <a:prstGeom prst="rect">
            <a:avLst/>
          </a:prstGeom>
          <a:noFill/>
          <a:ln>
            <a:noFill/>
          </a:ln>
        </p:spPr>
      </p:pic>
      <p:pic>
        <p:nvPicPr>
          <p:cNvPr id="112" name="Shape 112"/>
          <p:cNvPicPr preferRelativeResize="0"/>
          <p:nvPr/>
        </p:nvPicPr>
        <p:blipFill>
          <a:blip r:embed="rId5">
            <a:alphaModFix/>
          </a:blip>
          <a:stretch>
            <a:fillRect/>
          </a:stretch>
        </p:blipFill>
        <p:spPr>
          <a:xfrm>
            <a:off x="5809300" y="3050662"/>
            <a:ext cx="1409700" cy="1381125"/>
          </a:xfrm>
          <a:prstGeom prst="rect">
            <a:avLst/>
          </a:prstGeom>
          <a:noFill/>
          <a:ln>
            <a:noFill/>
          </a:ln>
        </p:spPr>
      </p:pic>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6" name="Shape 116"/>
        <p:cNvGrpSpPr/>
        <p:nvPr/>
      </p:nvGrpSpPr>
      <p:grpSpPr>
        <a:xfrm>
          <a:off x="0" y="0"/>
          <a:ext cx="0" cy="0"/>
          <a:chOff x="0" y="0"/>
          <a:chExt cx="0" cy="0"/>
        </a:xfrm>
      </p:grpSpPr>
      <p:sp>
        <p:nvSpPr>
          <p:cNvPr id="117" name="Shape 117"/>
          <p:cNvSpPr txBox="1"/>
          <p:nvPr>
            <p:ph type="title"/>
          </p:nvPr>
        </p:nvSpPr>
        <p:spPr>
          <a:xfrm>
            <a:off x="0" y="3"/>
            <a:ext cx="8229600" cy="857400"/>
          </a:xfrm>
          <a:prstGeom prst="rect">
            <a:avLst/>
          </a:prstGeom>
        </p:spPr>
        <p:txBody>
          <a:bodyPr anchorCtr="0" anchor="b" bIns="91425" lIns="91425" rIns="91425" tIns="91425">
            <a:noAutofit/>
          </a:bodyPr>
          <a:lstStyle/>
          <a:p>
            <a:pPr>
              <a:spcBef>
                <a:spcPts val="0"/>
              </a:spcBef>
              <a:buNone/>
            </a:pPr>
            <a:r>
              <a:rPr lang="en">
                <a:latin typeface="Times New Roman"/>
                <a:ea typeface="Times New Roman"/>
                <a:cs typeface="Times New Roman"/>
                <a:sym typeface="Times New Roman"/>
              </a:rPr>
              <a:t>Classification of the Equilibria</a:t>
            </a:r>
          </a:p>
        </p:txBody>
      </p:sp>
      <p:sp>
        <p:nvSpPr>
          <p:cNvPr id="118" name="Shape 118"/>
          <p:cNvSpPr txBox="1"/>
          <p:nvPr>
            <p:ph idx="1" type="body"/>
          </p:nvPr>
        </p:nvSpPr>
        <p:spPr>
          <a:xfrm>
            <a:off x="457200" y="1200150"/>
            <a:ext cx="8229600" cy="3725699"/>
          </a:xfrm>
          <a:prstGeom prst="rect">
            <a:avLst/>
          </a:prstGeom>
        </p:spPr>
        <p:txBody>
          <a:bodyPr anchorCtr="0" anchor="t" bIns="91425" lIns="91425" rIns="91425" tIns="91425">
            <a:noAutofit/>
          </a:bodyPr>
          <a:lstStyle/>
          <a:p>
            <a:pPr lvl="0" rtl="0">
              <a:spcBef>
                <a:spcPts val="0"/>
              </a:spcBef>
              <a:buNone/>
            </a:pPr>
            <a:r>
              <a:rPr i="1" lang="en" sz="2400">
                <a:solidFill>
                  <a:srgbClr val="545454"/>
                </a:solidFill>
                <a:latin typeface="Times New Roman"/>
                <a:ea typeface="Times New Roman"/>
                <a:cs typeface="Times New Roman"/>
                <a:sym typeface="Times New Roman"/>
              </a:rPr>
              <a:t>λ1=α+βi, λ2=α+βi</a:t>
            </a:r>
          </a:p>
          <a:p>
            <a:pPr indent="-381000" lvl="0" marL="457200" rtl="0">
              <a:spcBef>
                <a:spcPts val="0"/>
              </a:spcBef>
              <a:buClr>
                <a:srgbClr val="545454"/>
              </a:buClr>
              <a:buSzPct val="100000"/>
              <a:buFont typeface="Arial"/>
              <a:buChar char="●"/>
            </a:pPr>
            <a:r>
              <a:rPr lang="en" sz="2400">
                <a:solidFill>
                  <a:srgbClr val="545454"/>
                </a:solidFill>
                <a:latin typeface="Times New Roman"/>
                <a:ea typeface="Times New Roman"/>
                <a:cs typeface="Times New Roman"/>
                <a:sym typeface="Times New Roman"/>
              </a:rPr>
              <a:t>Complex Conjugate Eigenvalues: </a:t>
            </a:r>
            <a:r>
              <a:rPr i="1" lang="en" sz="2400">
                <a:solidFill>
                  <a:srgbClr val="545454"/>
                </a:solidFill>
                <a:latin typeface="Times New Roman"/>
                <a:ea typeface="Times New Roman"/>
                <a:cs typeface="Times New Roman"/>
                <a:sym typeface="Times New Roman"/>
              </a:rPr>
              <a:t>α&lt;0</a:t>
            </a:r>
            <a:r>
              <a:rPr lang="en" sz="2400">
                <a:solidFill>
                  <a:srgbClr val="545454"/>
                </a:solidFill>
                <a:latin typeface="Times New Roman"/>
                <a:ea typeface="Times New Roman"/>
                <a:cs typeface="Times New Roman"/>
                <a:sym typeface="Times New Roman"/>
              </a:rPr>
              <a:t>   → Stable spiral</a:t>
            </a:r>
          </a:p>
          <a:p>
            <a:pPr indent="-381000" lvl="0" marL="457200" rtl="0">
              <a:spcBef>
                <a:spcPts val="0"/>
              </a:spcBef>
              <a:buClr>
                <a:srgbClr val="545454"/>
              </a:buClr>
              <a:buSzPct val="100000"/>
              <a:buFont typeface="Arial"/>
              <a:buChar char="●"/>
            </a:pPr>
            <a:r>
              <a:rPr lang="en" sz="2400">
                <a:solidFill>
                  <a:srgbClr val="545454"/>
                </a:solidFill>
                <a:latin typeface="Times New Roman"/>
                <a:ea typeface="Times New Roman"/>
                <a:cs typeface="Times New Roman"/>
                <a:sym typeface="Times New Roman"/>
              </a:rPr>
              <a:t>Complex Conjugate Eigenvalues: </a:t>
            </a:r>
            <a:r>
              <a:rPr i="1" lang="en" sz="2400">
                <a:solidFill>
                  <a:srgbClr val="545454"/>
                </a:solidFill>
                <a:latin typeface="Times New Roman"/>
                <a:ea typeface="Times New Roman"/>
                <a:cs typeface="Times New Roman"/>
                <a:sym typeface="Times New Roman"/>
              </a:rPr>
              <a:t>α&gt;0</a:t>
            </a:r>
            <a:r>
              <a:rPr lang="en" sz="2400">
                <a:solidFill>
                  <a:srgbClr val="545454"/>
                </a:solidFill>
                <a:latin typeface="Times New Roman"/>
                <a:ea typeface="Times New Roman"/>
                <a:cs typeface="Times New Roman"/>
                <a:sym typeface="Times New Roman"/>
              </a:rPr>
              <a:t>   → Unstable spiral</a:t>
            </a:r>
          </a:p>
          <a:p>
            <a:pPr indent="-381000" lvl="0" marL="457200" rtl="0">
              <a:spcBef>
                <a:spcPts val="0"/>
              </a:spcBef>
              <a:buClr>
                <a:schemeClr val="dk1"/>
              </a:buClr>
              <a:buSzPct val="100000"/>
              <a:buFont typeface="Arial"/>
              <a:buChar char="●"/>
            </a:pPr>
            <a:r>
              <a:rPr lang="en" sz="2400">
                <a:solidFill>
                  <a:schemeClr val="dk1"/>
                </a:solidFill>
                <a:latin typeface="Times New Roman"/>
                <a:ea typeface="Times New Roman"/>
                <a:cs typeface="Times New Roman"/>
                <a:sym typeface="Times New Roman"/>
              </a:rPr>
              <a:t>Complex Conjugate Eigenvalues: </a:t>
            </a:r>
            <a:r>
              <a:rPr i="1" lang="en" sz="2400">
                <a:solidFill>
                  <a:schemeClr val="dk1"/>
                </a:solidFill>
                <a:latin typeface="Times New Roman"/>
                <a:ea typeface="Times New Roman"/>
                <a:cs typeface="Times New Roman"/>
                <a:sym typeface="Times New Roman"/>
              </a:rPr>
              <a:t>α=0</a:t>
            </a:r>
            <a:r>
              <a:rPr lang="en" sz="2400">
                <a:solidFill>
                  <a:schemeClr val="dk1"/>
                </a:solidFill>
                <a:latin typeface="Times New Roman"/>
                <a:ea typeface="Times New Roman"/>
                <a:cs typeface="Times New Roman"/>
                <a:sym typeface="Times New Roman"/>
              </a:rPr>
              <a:t>   → Centres</a:t>
            </a:r>
          </a:p>
          <a:p>
            <a:pPr>
              <a:spcBef>
                <a:spcPts val="0"/>
              </a:spcBef>
              <a:buNone/>
            </a:pPr>
            <a:r>
              <a:t/>
            </a:r>
            <a:endParaRPr/>
          </a:p>
        </p:txBody>
      </p:sp>
      <p:pic>
        <p:nvPicPr>
          <p:cNvPr id="119" name="Shape 119"/>
          <p:cNvPicPr preferRelativeResize="0"/>
          <p:nvPr/>
        </p:nvPicPr>
        <p:blipFill>
          <a:blip r:embed="rId3">
            <a:alphaModFix/>
          </a:blip>
          <a:stretch>
            <a:fillRect/>
          </a:stretch>
        </p:blipFill>
        <p:spPr>
          <a:xfrm>
            <a:off x="782337" y="3032075"/>
            <a:ext cx="1609725" cy="1657350"/>
          </a:xfrm>
          <a:prstGeom prst="rect">
            <a:avLst/>
          </a:prstGeom>
          <a:noFill/>
          <a:ln>
            <a:noFill/>
          </a:ln>
        </p:spPr>
      </p:pic>
      <p:pic>
        <p:nvPicPr>
          <p:cNvPr id="120" name="Shape 120"/>
          <p:cNvPicPr preferRelativeResize="0"/>
          <p:nvPr/>
        </p:nvPicPr>
        <p:blipFill>
          <a:blip r:embed="rId4">
            <a:alphaModFix/>
          </a:blip>
          <a:stretch>
            <a:fillRect/>
          </a:stretch>
        </p:blipFill>
        <p:spPr>
          <a:xfrm>
            <a:off x="3211162" y="3046362"/>
            <a:ext cx="1571625" cy="1628775"/>
          </a:xfrm>
          <a:prstGeom prst="rect">
            <a:avLst/>
          </a:prstGeom>
          <a:noFill/>
          <a:ln>
            <a:noFill/>
          </a:ln>
        </p:spPr>
      </p:pic>
      <p:pic>
        <p:nvPicPr>
          <p:cNvPr id="121" name="Shape 121"/>
          <p:cNvPicPr preferRelativeResize="0"/>
          <p:nvPr/>
        </p:nvPicPr>
        <p:blipFill>
          <a:blip r:embed="rId5">
            <a:alphaModFix/>
          </a:blip>
          <a:stretch>
            <a:fillRect/>
          </a:stretch>
        </p:blipFill>
        <p:spPr>
          <a:xfrm>
            <a:off x="5808962" y="3051125"/>
            <a:ext cx="1476375" cy="1619250"/>
          </a:xfrm>
          <a:prstGeom prst="rect">
            <a:avLst/>
          </a:prstGeom>
          <a:noFill/>
          <a:ln>
            <a:noFill/>
          </a:ln>
        </p:spPr>
      </p:pic>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5" name="Shape 125"/>
        <p:cNvGrpSpPr/>
        <p:nvPr/>
      </p:nvGrpSpPr>
      <p:grpSpPr>
        <a:xfrm>
          <a:off x="0" y="0"/>
          <a:ext cx="0" cy="0"/>
          <a:chOff x="0" y="0"/>
          <a:chExt cx="0" cy="0"/>
        </a:xfrm>
      </p:grpSpPr>
      <p:sp>
        <p:nvSpPr>
          <p:cNvPr id="126" name="Shape 126"/>
          <p:cNvSpPr txBox="1"/>
          <p:nvPr>
            <p:ph type="title"/>
          </p:nvPr>
        </p:nvSpPr>
        <p:spPr>
          <a:xfrm>
            <a:off x="0" y="3"/>
            <a:ext cx="8229600" cy="857400"/>
          </a:xfrm>
          <a:prstGeom prst="rect">
            <a:avLst/>
          </a:prstGeom>
        </p:spPr>
        <p:txBody>
          <a:bodyPr anchorCtr="0" anchor="b" bIns="91425" lIns="91425" rIns="91425" tIns="91425">
            <a:noAutofit/>
          </a:bodyPr>
          <a:lstStyle/>
          <a:p>
            <a:pPr>
              <a:spcBef>
                <a:spcPts val="0"/>
              </a:spcBef>
              <a:buNone/>
            </a:pPr>
            <a:r>
              <a:rPr lang="en">
                <a:latin typeface="Times New Roman"/>
                <a:ea typeface="Times New Roman"/>
                <a:cs typeface="Times New Roman"/>
                <a:sym typeface="Times New Roman"/>
              </a:rPr>
              <a:t>Limitations</a:t>
            </a:r>
          </a:p>
        </p:txBody>
      </p:sp>
      <p:sp>
        <p:nvSpPr>
          <p:cNvPr id="127" name="Shape 127"/>
          <p:cNvSpPr txBox="1"/>
          <p:nvPr>
            <p:ph idx="1" type="body"/>
          </p:nvPr>
        </p:nvSpPr>
        <p:spPr>
          <a:xfrm>
            <a:off x="457200" y="1200150"/>
            <a:ext cx="8229600" cy="3725699"/>
          </a:xfrm>
          <a:prstGeom prst="rect">
            <a:avLst/>
          </a:prstGeom>
        </p:spPr>
        <p:txBody>
          <a:bodyPr anchorCtr="0" anchor="t" bIns="91425" lIns="91425" rIns="91425" tIns="91425">
            <a:noAutofit/>
          </a:bodyPr>
          <a:lstStyle/>
          <a:p>
            <a:pPr indent="-419100" lvl="0" marL="457200" rtl="0">
              <a:lnSpc>
                <a:spcPct val="115000"/>
              </a:lnSpc>
              <a:spcBef>
                <a:spcPts val="0"/>
              </a:spcBef>
              <a:buClr>
                <a:schemeClr val="dk2"/>
              </a:buClr>
              <a:buSzPct val="100000"/>
              <a:buFont typeface="Arial"/>
              <a:buChar char="●"/>
            </a:pPr>
            <a:r>
              <a:rPr lang="en">
                <a:latin typeface="Times New Roman"/>
                <a:ea typeface="Times New Roman"/>
                <a:cs typeface="Times New Roman"/>
                <a:sym typeface="Times New Roman"/>
              </a:rPr>
              <a:t>The equilibrium is a centre, which is structurally unstable</a:t>
            </a:r>
          </a:p>
          <a:p>
            <a:pPr indent="-419100" lvl="0" marL="457200" rtl="0">
              <a:lnSpc>
                <a:spcPct val="115000"/>
              </a:lnSpc>
              <a:spcBef>
                <a:spcPts val="0"/>
              </a:spcBef>
              <a:buClr>
                <a:srgbClr val="545454"/>
              </a:buClr>
              <a:buSzPct val="100000"/>
              <a:buFont typeface="Arial"/>
              <a:buChar char="●"/>
            </a:pPr>
            <a:r>
              <a:rPr lang="en">
                <a:solidFill>
                  <a:srgbClr val="545454"/>
                </a:solidFill>
                <a:latin typeface="Times New Roman"/>
                <a:ea typeface="Times New Roman"/>
                <a:cs typeface="Times New Roman"/>
                <a:sym typeface="Times New Roman"/>
              </a:rPr>
              <a:t>General upper limit</a:t>
            </a:r>
          </a:p>
          <a:p>
            <a:pPr indent="-419100" lvl="0" marL="457200" rtl="0">
              <a:lnSpc>
                <a:spcPct val="115000"/>
              </a:lnSpc>
              <a:spcBef>
                <a:spcPts val="0"/>
              </a:spcBef>
              <a:buClr>
                <a:srgbClr val="545454"/>
              </a:buClr>
              <a:buSzPct val="100000"/>
              <a:buFont typeface="Arial"/>
              <a:buChar char="●"/>
            </a:pPr>
            <a:r>
              <a:rPr lang="en">
                <a:solidFill>
                  <a:srgbClr val="545454"/>
                </a:solidFill>
                <a:latin typeface="Times New Roman"/>
                <a:ea typeface="Times New Roman"/>
                <a:cs typeface="Times New Roman"/>
                <a:sym typeface="Times New Roman"/>
              </a:rPr>
              <a:t>Improve: The Logistic Growth Law</a:t>
            </a:r>
          </a:p>
          <a:p>
            <a:pPr lvl="0">
              <a:spcBef>
                <a:spcPts val="0"/>
              </a:spcBef>
              <a:buNone/>
            </a:pPr>
            <a:r>
              <a:rPr b="1" lang="en" sz="3600">
                <a:solidFill>
                  <a:schemeClr val="lt1"/>
                </a:solidFill>
              </a:rPr>
              <a:t>Improve: The Logistic Growth Law</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1" name="Shape 131"/>
        <p:cNvGrpSpPr/>
        <p:nvPr/>
      </p:nvGrpSpPr>
      <p:grpSpPr>
        <a:xfrm>
          <a:off x="0" y="0"/>
          <a:ext cx="0" cy="0"/>
          <a:chOff x="0" y="0"/>
          <a:chExt cx="0" cy="0"/>
        </a:xfrm>
      </p:grpSpPr>
      <p:sp>
        <p:nvSpPr>
          <p:cNvPr id="132" name="Shape 132"/>
          <p:cNvSpPr txBox="1"/>
          <p:nvPr>
            <p:ph type="title"/>
          </p:nvPr>
        </p:nvSpPr>
        <p:spPr>
          <a:xfrm>
            <a:off x="0" y="60428"/>
            <a:ext cx="8229600" cy="857400"/>
          </a:xfrm>
          <a:prstGeom prst="rect">
            <a:avLst/>
          </a:prstGeom>
        </p:spPr>
        <p:txBody>
          <a:bodyPr anchorCtr="0" anchor="b" bIns="91425" lIns="91425" rIns="91425" tIns="91425">
            <a:noAutofit/>
          </a:bodyPr>
          <a:lstStyle/>
          <a:p>
            <a:pPr>
              <a:spcBef>
                <a:spcPts val="0"/>
              </a:spcBef>
              <a:buNone/>
            </a:pPr>
            <a:r>
              <a:rPr lang="en"/>
              <a:t>A</a:t>
            </a:r>
            <a:r>
              <a:rPr lang="en">
                <a:latin typeface="Times New Roman"/>
                <a:ea typeface="Times New Roman"/>
                <a:cs typeface="Times New Roman"/>
                <a:sym typeface="Times New Roman"/>
              </a:rPr>
              <a:t>ny questions? </a:t>
            </a:r>
          </a:p>
        </p:txBody>
      </p:sp>
      <p:sp>
        <p:nvSpPr>
          <p:cNvPr id="133" name="Shape 133"/>
          <p:cNvSpPr txBox="1"/>
          <p:nvPr>
            <p:ph idx="1" type="body"/>
          </p:nvPr>
        </p:nvSpPr>
        <p:spPr>
          <a:xfrm>
            <a:off x="457200" y="1200150"/>
            <a:ext cx="8229600" cy="3725699"/>
          </a:xfrm>
          <a:prstGeom prst="rect">
            <a:avLst/>
          </a:prstGeom>
        </p:spPr>
        <p:txBody>
          <a:bodyPr anchorCtr="0" anchor="t" bIns="91425" lIns="91425" rIns="91425" tIns="91425">
            <a:noAutofit/>
          </a:bodyPr>
          <a:lstStyle/>
          <a:p>
            <a:pPr>
              <a:spcBef>
                <a:spcPts val="0"/>
              </a:spcBef>
              <a:buNone/>
            </a:pPr>
            <a:r>
              <a:t/>
            </a:r>
            <a:endParaRPr/>
          </a:p>
        </p:txBody>
      </p:sp>
      <p:pic>
        <p:nvPicPr>
          <p:cNvPr id="134" name="Shape 134"/>
          <p:cNvPicPr preferRelativeResize="0"/>
          <p:nvPr/>
        </p:nvPicPr>
        <p:blipFill/>
        <p:spPr>
          <a:xfrm>
            <a:off x="167225" y="1291725"/>
            <a:ext cx="5342600" cy="3725700"/>
          </a:xfrm>
          <a:prstGeom prst="rect">
            <a:avLst/>
          </a:prstGeom>
          <a:noFill/>
          <a:ln>
            <a:noFill/>
          </a:ln>
        </p:spPr>
      </p:pic>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5" name="Shape 45"/>
        <p:cNvGrpSpPr/>
        <p:nvPr/>
      </p:nvGrpSpPr>
      <p:grpSpPr>
        <a:xfrm>
          <a:off x="0" y="0"/>
          <a:ext cx="0" cy="0"/>
          <a:chOff x="0" y="0"/>
          <a:chExt cx="0" cy="0"/>
        </a:xfrm>
      </p:grpSpPr>
      <p:sp>
        <p:nvSpPr>
          <p:cNvPr id="46" name="Shape 46"/>
          <p:cNvSpPr txBox="1"/>
          <p:nvPr>
            <p:ph type="title"/>
          </p:nvPr>
        </p:nvSpPr>
        <p:spPr>
          <a:xfrm>
            <a:off x="0" y="3"/>
            <a:ext cx="8229600" cy="857400"/>
          </a:xfrm>
          <a:prstGeom prst="rect">
            <a:avLst/>
          </a:prstGeom>
        </p:spPr>
        <p:txBody>
          <a:bodyPr anchorCtr="0" anchor="b" bIns="91425" lIns="91425" rIns="91425" tIns="91425">
            <a:noAutofit/>
          </a:bodyPr>
          <a:lstStyle/>
          <a:p>
            <a:pPr>
              <a:spcBef>
                <a:spcPts val="0"/>
              </a:spcBef>
              <a:buNone/>
            </a:pPr>
            <a:r>
              <a:rPr lang="en">
                <a:latin typeface="Times New Roman"/>
                <a:ea typeface="Times New Roman"/>
                <a:cs typeface="Times New Roman"/>
                <a:sym typeface="Times New Roman"/>
              </a:rPr>
              <a:t>“How many are there?”</a:t>
            </a:r>
          </a:p>
        </p:txBody>
      </p:sp>
      <p:sp>
        <p:nvSpPr>
          <p:cNvPr id="47" name="Shape 47"/>
          <p:cNvSpPr txBox="1"/>
          <p:nvPr>
            <p:ph idx="1" type="body"/>
          </p:nvPr>
        </p:nvSpPr>
        <p:spPr>
          <a:xfrm>
            <a:off x="457200" y="1200150"/>
            <a:ext cx="8229600" cy="3725699"/>
          </a:xfrm>
          <a:prstGeom prst="rect">
            <a:avLst/>
          </a:prstGeom>
        </p:spPr>
        <p:txBody>
          <a:bodyPr anchorCtr="0" anchor="t" bIns="91425" lIns="91425" rIns="91425" tIns="91425">
            <a:noAutofit/>
          </a:bodyPr>
          <a:lstStyle/>
          <a:p>
            <a:pPr rtl="0">
              <a:spcBef>
                <a:spcPts val="0"/>
              </a:spcBef>
              <a:buNone/>
            </a:pPr>
            <a:r>
              <a:rPr lang="en">
                <a:latin typeface="Times New Roman"/>
                <a:ea typeface="Times New Roman"/>
                <a:cs typeface="Times New Roman"/>
                <a:sym typeface="Times New Roman"/>
              </a:rPr>
              <a:t>Animal</a:t>
            </a:r>
          </a:p>
          <a:p>
            <a:pPr indent="-419100" lvl="0" marL="457200" rtl="0">
              <a:spcBef>
                <a:spcPts val="0"/>
              </a:spcBef>
              <a:buClr>
                <a:schemeClr val="dk2"/>
              </a:buClr>
              <a:buSzPct val="100000"/>
              <a:buFont typeface="Arial"/>
              <a:buChar char="●"/>
            </a:pPr>
            <a:r>
              <a:rPr lang="en">
                <a:latin typeface="Times New Roman"/>
                <a:ea typeface="Times New Roman"/>
                <a:cs typeface="Times New Roman"/>
                <a:sym typeface="Times New Roman"/>
              </a:rPr>
              <a:t>Capture</a:t>
            </a:r>
          </a:p>
          <a:p>
            <a:pPr indent="-419100" lvl="0" marL="457200" rtl="0">
              <a:spcBef>
                <a:spcPts val="0"/>
              </a:spcBef>
              <a:buClr>
                <a:schemeClr val="dk2"/>
              </a:buClr>
              <a:buSzPct val="100000"/>
              <a:buFont typeface="Arial"/>
              <a:buChar char="●"/>
            </a:pPr>
            <a:r>
              <a:rPr lang="en">
                <a:latin typeface="Times New Roman"/>
                <a:ea typeface="Times New Roman"/>
                <a:cs typeface="Times New Roman"/>
                <a:sym typeface="Times New Roman"/>
              </a:rPr>
              <a:t>Mark</a:t>
            </a:r>
          </a:p>
          <a:p>
            <a:pPr indent="-419100" lvl="0" marL="457200">
              <a:spcBef>
                <a:spcPts val="0"/>
              </a:spcBef>
              <a:buClr>
                <a:schemeClr val="dk2"/>
              </a:buClr>
              <a:buSzPct val="100000"/>
              <a:buFont typeface="Arial"/>
              <a:buChar char="●"/>
            </a:pPr>
            <a:r>
              <a:rPr lang="en">
                <a:latin typeface="Times New Roman"/>
                <a:ea typeface="Times New Roman"/>
                <a:cs typeface="Times New Roman"/>
                <a:sym typeface="Times New Roman"/>
              </a:rPr>
              <a:t>Recapture</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1" name="Shape 51"/>
        <p:cNvGrpSpPr/>
        <p:nvPr/>
      </p:nvGrpSpPr>
      <p:grpSpPr>
        <a:xfrm>
          <a:off x="0" y="0"/>
          <a:ext cx="0" cy="0"/>
          <a:chOff x="0" y="0"/>
          <a:chExt cx="0" cy="0"/>
        </a:xfrm>
      </p:grpSpPr>
      <p:sp>
        <p:nvSpPr>
          <p:cNvPr id="52" name="Shape 52"/>
          <p:cNvSpPr txBox="1"/>
          <p:nvPr>
            <p:ph type="title"/>
          </p:nvPr>
        </p:nvSpPr>
        <p:spPr>
          <a:xfrm>
            <a:off x="0" y="0"/>
            <a:ext cx="8229600" cy="858000"/>
          </a:xfrm>
          <a:prstGeom prst="rect">
            <a:avLst/>
          </a:prstGeom>
        </p:spPr>
        <p:txBody>
          <a:bodyPr anchorCtr="0" anchor="b" bIns="91425" lIns="91425" rIns="91425" tIns="91425">
            <a:noAutofit/>
          </a:bodyPr>
          <a:lstStyle/>
          <a:p>
            <a:pPr>
              <a:spcBef>
                <a:spcPts val="0"/>
              </a:spcBef>
              <a:buNone/>
            </a:pPr>
            <a:r>
              <a:rPr lang="en">
                <a:latin typeface="Times New Roman"/>
                <a:ea typeface="Times New Roman"/>
                <a:cs typeface="Times New Roman"/>
                <a:sym typeface="Times New Roman"/>
              </a:rPr>
              <a:t>Predator-Prey System</a:t>
            </a:r>
          </a:p>
        </p:txBody>
      </p:sp>
      <p:sp>
        <p:nvSpPr>
          <p:cNvPr id="53" name="Shape 53"/>
          <p:cNvSpPr txBox="1"/>
          <p:nvPr>
            <p:ph idx="1" type="body"/>
          </p:nvPr>
        </p:nvSpPr>
        <p:spPr>
          <a:xfrm>
            <a:off x="457200" y="1200150"/>
            <a:ext cx="8229600" cy="3725699"/>
          </a:xfrm>
          <a:prstGeom prst="rect">
            <a:avLst/>
          </a:prstGeom>
        </p:spPr>
        <p:txBody>
          <a:bodyPr anchorCtr="0" anchor="t" bIns="91425" lIns="91425" rIns="91425" tIns="91425">
            <a:noAutofit/>
          </a:bodyPr>
          <a:lstStyle/>
          <a:p>
            <a:pPr indent="-406400" lvl="0" marL="457200" rtl="0">
              <a:spcBef>
                <a:spcPts val="0"/>
              </a:spcBef>
              <a:buClr>
                <a:schemeClr val="dk2"/>
              </a:buClr>
              <a:buSzPct val="100000"/>
              <a:buFont typeface="Arial"/>
              <a:buChar char="●"/>
            </a:pPr>
            <a:r>
              <a:rPr i="1" lang="en" sz="2800">
                <a:latin typeface="Times New Roman"/>
                <a:ea typeface="Times New Roman"/>
                <a:cs typeface="Times New Roman"/>
                <a:sym typeface="Times New Roman"/>
              </a:rPr>
              <a:t>P(t)</a:t>
            </a:r>
            <a:r>
              <a:rPr lang="en" sz="2800">
                <a:latin typeface="Times New Roman"/>
                <a:ea typeface="Times New Roman"/>
                <a:cs typeface="Times New Roman"/>
                <a:sym typeface="Times New Roman"/>
              </a:rPr>
              <a:t>=The number of predators at time t</a:t>
            </a:r>
          </a:p>
          <a:p>
            <a:pPr indent="-406400" lvl="0" marL="457200" rtl="0">
              <a:spcBef>
                <a:spcPts val="0"/>
              </a:spcBef>
              <a:buClr>
                <a:schemeClr val="dk2"/>
              </a:buClr>
              <a:buSzPct val="100000"/>
              <a:buFont typeface="Arial"/>
              <a:buChar char="●"/>
            </a:pPr>
            <a:r>
              <a:rPr i="1" lang="en" sz="2800">
                <a:latin typeface="Times New Roman"/>
                <a:ea typeface="Times New Roman"/>
                <a:cs typeface="Times New Roman"/>
                <a:sym typeface="Times New Roman"/>
              </a:rPr>
              <a:t>N(t)</a:t>
            </a:r>
            <a:r>
              <a:rPr lang="en" sz="2800">
                <a:latin typeface="Times New Roman"/>
                <a:ea typeface="Times New Roman"/>
                <a:cs typeface="Times New Roman"/>
                <a:sym typeface="Times New Roman"/>
              </a:rPr>
              <a:t>=The number of its prey at time t</a:t>
            </a:r>
          </a:p>
          <a:p>
            <a:pPr indent="-406400" lvl="0" marL="457200" rtl="0">
              <a:spcBef>
                <a:spcPts val="0"/>
              </a:spcBef>
              <a:buClr>
                <a:schemeClr val="dk2"/>
              </a:buClr>
              <a:buSzPct val="100000"/>
              <a:buFont typeface="Arial"/>
              <a:buChar char="●"/>
            </a:pPr>
            <a:r>
              <a:rPr lang="en" sz="2800">
                <a:latin typeface="Times New Roman"/>
                <a:ea typeface="Times New Roman"/>
                <a:cs typeface="Times New Roman"/>
                <a:sym typeface="Times New Roman"/>
              </a:rPr>
              <a:t>The rate of change of the prey population</a:t>
            </a:r>
          </a:p>
          <a:p>
            <a:pPr rtl="0">
              <a:spcBef>
                <a:spcPts val="0"/>
              </a:spcBef>
              <a:buNone/>
            </a:pPr>
            <a:r>
              <a:rPr lang="en" sz="2800">
                <a:latin typeface="Times New Roman"/>
                <a:ea typeface="Times New Roman"/>
                <a:cs typeface="Times New Roman"/>
                <a:sym typeface="Times New Roman"/>
              </a:rPr>
              <a:t>   </a:t>
            </a:r>
            <a:r>
              <a:rPr b="1" lang="en" sz="2800">
                <a:latin typeface="Times New Roman"/>
                <a:ea typeface="Times New Roman"/>
                <a:cs typeface="Times New Roman"/>
                <a:sym typeface="Times New Roman"/>
              </a:rPr>
              <a:t> </a:t>
            </a:r>
            <a:r>
              <a:rPr b="1" i="1" lang="en" sz="2800">
                <a:solidFill>
                  <a:srgbClr val="000000"/>
                </a:solidFill>
                <a:latin typeface="Times New Roman"/>
                <a:ea typeface="Times New Roman"/>
                <a:cs typeface="Times New Roman"/>
                <a:sym typeface="Times New Roman"/>
              </a:rPr>
              <a:t>N’(t) = aN(t) - bN(t)P(t)</a:t>
            </a:r>
          </a:p>
          <a:p>
            <a:pPr lvl="0" rtl="0">
              <a:spcBef>
                <a:spcPts val="0"/>
              </a:spcBef>
              <a:buNone/>
            </a:pPr>
            <a:r>
              <a:t/>
            </a:r>
            <a:endParaRPr i="1" sz="2800">
              <a:latin typeface="Times New Roman"/>
              <a:ea typeface="Times New Roman"/>
              <a:cs typeface="Times New Roman"/>
              <a:sym typeface="Times New Roman"/>
            </a:endParaRPr>
          </a:p>
        </p:txBody>
      </p:sp>
      <p:pic>
        <p:nvPicPr>
          <p:cNvPr id="54" name="Shape 54"/>
          <p:cNvPicPr preferRelativeResize="0"/>
          <p:nvPr/>
        </p:nvPicPr>
        <p:blipFill>
          <a:blip r:embed="rId3">
            <a:alphaModFix/>
          </a:blip>
          <a:stretch>
            <a:fillRect/>
          </a:stretch>
        </p:blipFill>
        <p:spPr>
          <a:xfrm>
            <a:off x="7062500" y="2245467"/>
            <a:ext cx="1822750" cy="2806457"/>
          </a:xfrm>
          <a:prstGeom prst="rect">
            <a:avLst/>
          </a:prstGeom>
          <a:noFill/>
          <a:ln>
            <a:noFill/>
          </a:ln>
        </p:spPr>
      </p:pic>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8" name="Shape 58"/>
        <p:cNvGrpSpPr/>
        <p:nvPr/>
      </p:nvGrpSpPr>
      <p:grpSpPr>
        <a:xfrm>
          <a:off x="0" y="0"/>
          <a:ext cx="0" cy="0"/>
          <a:chOff x="0" y="0"/>
          <a:chExt cx="0" cy="0"/>
        </a:xfrm>
      </p:grpSpPr>
      <p:sp>
        <p:nvSpPr>
          <p:cNvPr id="59" name="Shape 59"/>
          <p:cNvSpPr txBox="1"/>
          <p:nvPr>
            <p:ph type="title"/>
          </p:nvPr>
        </p:nvSpPr>
        <p:spPr>
          <a:xfrm>
            <a:off x="0" y="3"/>
            <a:ext cx="8229600" cy="857400"/>
          </a:xfrm>
          <a:prstGeom prst="rect">
            <a:avLst/>
          </a:prstGeom>
        </p:spPr>
        <p:txBody>
          <a:bodyPr anchorCtr="0" anchor="b" bIns="91425" lIns="91425" rIns="91425" tIns="91425">
            <a:noAutofit/>
          </a:bodyPr>
          <a:lstStyle/>
          <a:p>
            <a:pPr>
              <a:spcBef>
                <a:spcPts val="0"/>
              </a:spcBef>
              <a:buNone/>
            </a:pPr>
            <a:r>
              <a:rPr lang="en">
                <a:latin typeface="Times New Roman"/>
                <a:ea typeface="Times New Roman"/>
                <a:cs typeface="Times New Roman"/>
                <a:sym typeface="Times New Roman"/>
              </a:rPr>
              <a:t>Predator-Prey System</a:t>
            </a:r>
          </a:p>
        </p:txBody>
      </p:sp>
      <p:sp>
        <p:nvSpPr>
          <p:cNvPr id="60" name="Shape 60"/>
          <p:cNvSpPr txBox="1"/>
          <p:nvPr>
            <p:ph idx="1" type="body"/>
          </p:nvPr>
        </p:nvSpPr>
        <p:spPr>
          <a:xfrm>
            <a:off x="457200" y="1200150"/>
            <a:ext cx="8229600" cy="3725699"/>
          </a:xfrm>
          <a:prstGeom prst="rect">
            <a:avLst/>
          </a:prstGeom>
        </p:spPr>
        <p:txBody>
          <a:bodyPr anchorCtr="0" anchor="t" bIns="91425" lIns="91425" rIns="91425" tIns="91425">
            <a:noAutofit/>
          </a:bodyPr>
          <a:lstStyle/>
          <a:p>
            <a:pPr indent="-406400" lvl="0" marL="457200" rtl="0">
              <a:spcBef>
                <a:spcPts val="0"/>
              </a:spcBef>
              <a:buClr>
                <a:schemeClr val="dk2"/>
              </a:buClr>
              <a:buSzPct val="100000"/>
              <a:buFont typeface="Arial"/>
              <a:buChar char="●"/>
            </a:pPr>
            <a:r>
              <a:rPr lang="en" sz="2800">
                <a:latin typeface="Times New Roman"/>
                <a:ea typeface="Times New Roman"/>
                <a:cs typeface="Times New Roman"/>
                <a:sym typeface="Times New Roman"/>
              </a:rPr>
              <a:t>The rate of change of the predator population</a:t>
            </a:r>
          </a:p>
          <a:p>
            <a:pPr rtl="0">
              <a:spcBef>
                <a:spcPts val="0"/>
              </a:spcBef>
              <a:buNone/>
            </a:pPr>
            <a:r>
              <a:rPr lang="en" sz="2800">
                <a:latin typeface="Times New Roman"/>
                <a:ea typeface="Times New Roman"/>
                <a:cs typeface="Times New Roman"/>
                <a:sym typeface="Times New Roman"/>
              </a:rPr>
              <a:t>    </a:t>
            </a:r>
            <a:r>
              <a:rPr b="1" i="1" lang="en" sz="2800">
                <a:solidFill>
                  <a:srgbClr val="000000"/>
                </a:solidFill>
                <a:latin typeface="Times New Roman"/>
                <a:ea typeface="Times New Roman"/>
                <a:cs typeface="Times New Roman"/>
                <a:sym typeface="Times New Roman"/>
              </a:rPr>
              <a:t>P’(t) = -dP(t) + cN(t)P(t)</a:t>
            </a:r>
          </a:p>
          <a:p>
            <a:pPr lvl="0">
              <a:spcBef>
                <a:spcPts val="0"/>
              </a:spcBef>
              <a:buNone/>
            </a:pPr>
            <a:r>
              <a:t/>
            </a:r>
            <a:endParaRPr/>
          </a:p>
        </p:txBody>
      </p:sp>
      <p:pic>
        <p:nvPicPr>
          <p:cNvPr id="61" name="Shape 61"/>
          <p:cNvPicPr preferRelativeResize="0"/>
          <p:nvPr/>
        </p:nvPicPr>
        <p:blipFill>
          <a:blip r:embed="rId3">
            <a:alphaModFix/>
          </a:blip>
          <a:stretch>
            <a:fillRect/>
          </a:stretch>
        </p:blipFill>
        <p:spPr>
          <a:xfrm>
            <a:off x="889349" y="2522275"/>
            <a:ext cx="2941524" cy="2191500"/>
          </a:xfrm>
          <a:prstGeom prst="rect">
            <a:avLst/>
          </a:prstGeom>
          <a:noFill/>
          <a:ln>
            <a:noFill/>
          </a:ln>
        </p:spPr>
      </p:pic>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5" name="Shape 65"/>
        <p:cNvGrpSpPr/>
        <p:nvPr/>
      </p:nvGrpSpPr>
      <p:grpSpPr>
        <a:xfrm>
          <a:off x="0" y="0"/>
          <a:ext cx="0" cy="0"/>
          <a:chOff x="0" y="0"/>
          <a:chExt cx="0" cy="0"/>
        </a:xfrm>
      </p:grpSpPr>
      <p:sp>
        <p:nvSpPr>
          <p:cNvPr id="66" name="Shape 66"/>
          <p:cNvSpPr txBox="1"/>
          <p:nvPr>
            <p:ph type="title"/>
          </p:nvPr>
        </p:nvSpPr>
        <p:spPr>
          <a:xfrm>
            <a:off x="0" y="3"/>
            <a:ext cx="8229600" cy="857400"/>
          </a:xfrm>
          <a:prstGeom prst="rect">
            <a:avLst/>
          </a:prstGeom>
        </p:spPr>
        <p:txBody>
          <a:bodyPr anchorCtr="0" anchor="b" bIns="91425" lIns="91425" rIns="91425" tIns="91425">
            <a:noAutofit/>
          </a:bodyPr>
          <a:lstStyle/>
          <a:p>
            <a:pPr>
              <a:spcBef>
                <a:spcPts val="0"/>
              </a:spcBef>
              <a:buNone/>
            </a:pPr>
            <a:r>
              <a:rPr lang="en">
                <a:latin typeface="Times New Roman"/>
                <a:ea typeface="Times New Roman"/>
                <a:cs typeface="Times New Roman"/>
                <a:sym typeface="Times New Roman"/>
              </a:rPr>
              <a:t>The Lotka-Volterra Model</a:t>
            </a:r>
          </a:p>
        </p:txBody>
      </p:sp>
      <p:sp>
        <p:nvSpPr>
          <p:cNvPr id="67" name="Shape 67"/>
          <p:cNvSpPr txBox="1"/>
          <p:nvPr>
            <p:ph idx="1" type="body"/>
          </p:nvPr>
        </p:nvSpPr>
        <p:spPr>
          <a:xfrm>
            <a:off x="457200" y="1200150"/>
            <a:ext cx="8229600" cy="3725699"/>
          </a:xfrm>
          <a:prstGeom prst="rect">
            <a:avLst/>
          </a:prstGeom>
        </p:spPr>
        <p:txBody>
          <a:bodyPr anchorCtr="0" anchor="t" bIns="91425" lIns="91425" rIns="91425" tIns="91425">
            <a:noAutofit/>
          </a:bodyPr>
          <a:lstStyle/>
          <a:p>
            <a:pPr indent="-419100" lvl="0" marL="457200" rtl="0">
              <a:lnSpc>
                <a:spcPct val="150000"/>
              </a:lnSpc>
              <a:spcBef>
                <a:spcPts val="0"/>
              </a:spcBef>
              <a:buClr>
                <a:schemeClr val="dk2"/>
              </a:buClr>
              <a:buSzPct val="100000"/>
              <a:buFont typeface="Arial"/>
              <a:buChar char="●"/>
            </a:pPr>
            <a:r>
              <a:rPr lang="en">
                <a:latin typeface="Times New Roman"/>
                <a:ea typeface="Times New Roman"/>
                <a:cs typeface="Times New Roman"/>
                <a:sym typeface="Times New Roman"/>
              </a:rPr>
              <a:t>First-order</a:t>
            </a:r>
          </a:p>
          <a:p>
            <a:pPr indent="-419100" lvl="0" marL="457200" rtl="0">
              <a:lnSpc>
                <a:spcPct val="150000"/>
              </a:lnSpc>
              <a:spcBef>
                <a:spcPts val="0"/>
              </a:spcBef>
              <a:buClr>
                <a:schemeClr val="dk2"/>
              </a:buClr>
              <a:buSzPct val="100000"/>
              <a:buFont typeface="Arial"/>
              <a:buChar char="●"/>
            </a:pPr>
            <a:r>
              <a:rPr lang="en">
                <a:latin typeface="Times New Roman"/>
                <a:ea typeface="Times New Roman"/>
                <a:cs typeface="Times New Roman"/>
                <a:sym typeface="Times New Roman"/>
              </a:rPr>
              <a:t>Nonlinear</a:t>
            </a:r>
          </a:p>
          <a:p>
            <a:pPr indent="-419100" lvl="0" marL="457200" rtl="0">
              <a:lnSpc>
                <a:spcPct val="200000"/>
              </a:lnSpc>
              <a:spcBef>
                <a:spcPts val="0"/>
              </a:spcBef>
              <a:buClr>
                <a:schemeClr val="dk2"/>
              </a:buClr>
              <a:buSzPct val="100000"/>
              <a:buFont typeface="Arial"/>
              <a:buChar char="●"/>
            </a:pPr>
            <a:r>
              <a:rPr lang="en">
                <a:latin typeface="Times New Roman"/>
                <a:ea typeface="Times New Roman"/>
                <a:cs typeface="Times New Roman"/>
                <a:sym typeface="Times New Roman"/>
              </a:rPr>
              <a:t>Autonomous</a:t>
            </a:r>
          </a:p>
          <a:p>
            <a:pPr lvl="0">
              <a:lnSpc>
                <a:spcPct val="200000"/>
              </a:lnSpc>
              <a:spcBef>
                <a:spcPts val="0"/>
              </a:spcBef>
              <a:buNone/>
            </a:pPr>
            <a:r>
              <a:rPr lang="en" sz="2800">
                <a:solidFill>
                  <a:srgbClr val="000000"/>
                </a:solidFill>
                <a:latin typeface="Times New Roman"/>
                <a:ea typeface="Times New Roman"/>
                <a:cs typeface="Times New Roman"/>
                <a:sym typeface="Times New Roman"/>
              </a:rPr>
              <a:t>Equilibrium: </a:t>
            </a:r>
            <a:r>
              <a:rPr i="1" lang="en" sz="2800">
                <a:solidFill>
                  <a:srgbClr val="000000"/>
                </a:solidFill>
                <a:latin typeface="Times New Roman"/>
                <a:ea typeface="Times New Roman"/>
                <a:cs typeface="Times New Roman"/>
                <a:sym typeface="Times New Roman"/>
              </a:rPr>
              <a:t>P=a/b, N=d/c; P=N=0</a:t>
            </a:r>
          </a:p>
        </p:txBody>
      </p:sp>
      <p:pic>
        <p:nvPicPr>
          <p:cNvPr id="68" name="Shape 68"/>
          <p:cNvPicPr preferRelativeResize="0"/>
          <p:nvPr/>
        </p:nvPicPr>
        <p:blipFill>
          <a:blip r:embed="rId3">
            <a:alphaModFix/>
          </a:blip>
          <a:stretch>
            <a:fillRect/>
          </a:stretch>
        </p:blipFill>
        <p:spPr>
          <a:xfrm>
            <a:off x="4661737" y="1351350"/>
            <a:ext cx="3705225" cy="2105025"/>
          </a:xfrm>
          <a:prstGeom prst="rect">
            <a:avLst/>
          </a:prstGeom>
          <a:noFill/>
          <a:ln>
            <a:noFill/>
          </a:ln>
        </p:spPr>
      </p:pic>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2" name="Shape 72"/>
        <p:cNvGrpSpPr/>
        <p:nvPr/>
      </p:nvGrpSpPr>
      <p:grpSpPr>
        <a:xfrm>
          <a:off x="0" y="0"/>
          <a:ext cx="0" cy="0"/>
          <a:chOff x="0" y="0"/>
          <a:chExt cx="0" cy="0"/>
        </a:xfrm>
      </p:grpSpPr>
      <p:sp>
        <p:nvSpPr>
          <p:cNvPr id="73" name="Shape 73"/>
          <p:cNvSpPr txBox="1"/>
          <p:nvPr>
            <p:ph type="title"/>
          </p:nvPr>
        </p:nvSpPr>
        <p:spPr>
          <a:xfrm>
            <a:off x="0" y="3"/>
            <a:ext cx="8229600" cy="857400"/>
          </a:xfrm>
          <a:prstGeom prst="rect">
            <a:avLst/>
          </a:prstGeom>
        </p:spPr>
        <p:txBody>
          <a:bodyPr anchorCtr="0" anchor="b" bIns="91425" lIns="91425" rIns="91425" tIns="91425">
            <a:noAutofit/>
          </a:bodyPr>
          <a:lstStyle/>
          <a:p>
            <a:pPr>
              <a:spcBef>
                <a:spcPts val="0"/>
              </a:spcBef>
              <a:buNone/>
            </a:pPr>
            <a:r>
              <a:rPr lang="en">
                <a:latin typeface="Times New Roman"/>
                <a:ea typeface="Times New Roman"/>
                <a:cs typeface="Times New Roman"/>
                <a:sym typeface="Times New Roman"/>
              </a:rPr>
              <a:t>Rescaling the System</a:t>
            </a:r>
          </a:p>
        </p:txBody>
      </p:sp>
      <p:sp>
        <p:nvSpPr>
          <p:cNvPr id="74" name="Shape 74"/>
          <p:cNvSpPr txBox="1"/>
          <p:nvPr>
            <p:ph idx="1" type="body"/>
          </p:nvPr>
        </p:nvSpPr>
        <p:spPr>
          <a:xfrm>
            <a:off x="457200" y="1200150"/>
            <a:ext cx="8229600" cy="3725699"/>
          </a:xfrm>
          <a:prstGeom prst="rect">
            <a:avLst/>
          </a:prstGeom>
          <a:solidFill>
            <a:schemeClr val="lt1"/>
          </a:solidFill>
        </p:spPr>
        <p:txBody>
          <a:bodyPr anchorCtr="0" anchor="t" bIns="91425" lIns="91425" rIns="91425" tIns="91425">
            <a:noAutofit/>
          </a:bodyPr>
          <a:lstStyle/>
          <a:p>
            <a:pPr indent="-381000" lvl="0" marL="457200" rtl="0">
              <a:spcBef>
                <a:spcPts val="0"/>
              </a:spcBef>
              <a:buClr>
                <a:srgbClr val="545454"/>
              </a:buClr>
              <a:buSzPct val="100000"/>
              <a:buFont typeface="Arial"/>
              <a:buChar char="●"/>
            </a:pPr>
            <a:r>
              <a:rPr i="1" lang="en" sz="2400">
                <a:solidFill>
                  <a:srgbClr val="545454"/>
                </a:solidFill>
                <a:latin typeface="Times New Roman"/>
                <a:ea typeface="Times New Roman"/>
                <a:cs typeface="Times New Roman"/>
                <a:sym typeface="Times New Roman"/>
              </a:rPr>
              <a:t>τ=at</a:t>
            </a:r>
          </a:p>
          <a:p>
            <a:pPr indent="-381000" lvl="0" marL="457200" rtl="0">
              <a:spcBef>
                <a:spcPts val="0"/>
              </a:spcBef>
              <a:buClr>
                <a:srgbClr val="545454"/>
              </a:buClr>
              <a:buSzPct val="100000"/>
              <a:buFont typeface="Arial"/>
              <a:buChar char="●"/>
            </a:pPr>
            <a:r>
              <a:rPr i="1" lang="en" sz="2400">
                <a:solidFill>
                  <a:srgbClr val="545454"/>
                </a:solidFill>
                <a:latin typeface="Times New Roman"/>
                <a:ea typeface="Times New Roman"/>
                <a:cs typeface="Times New Roman"/>
                <a:sym typeface="Times New Roman"/>
              </a:rPr>
              <a:t>u(τ)=(c/d)N(t) </a:t>
            </a:r>
          </a:p>
          <a:p>
            <a:pPr indent="-381000" lvl="0" marL="457200" rtl="0">
              <a:spcBef>
                <a:spcPts val="0"/>
              </a:spcBef>
              <a:buClr>
                <a:srgbClr val="545454"/>
              </a:buClr>
              <a:buSzPct val="100000"/>
              <a:buFont typeface="Arial"/>
              <a:buChar char="●"/>
            </a:pPr>
            <a:r>
              <a:rPr i="1" lang="en" sz="2400">
                <a:solidFill>
                  <a:srgbClr val="545454"/>
                </a:solidFill>
                <a:latin typeface="Times New Roman"/>
                <a:ea typeface="Times New Roman"/>
                <a:cs typeface="Times New Roman"/>
                <a:sym typeface="Times New Roman"/>
              </a:rPr>
              <a:t>v(τ)=(b/a)P(t)</a:t>
            </a:r>
          </a:p>
          <a:p>
            <a:pPr indent="-381000" lvl="0" marL="457200" rtl="0">
              <a:spcBef>
                <a:spcPts val="0"/>
              </a:spcBef>
              <a:buClr>
                <a:srgbClr val="545454"/>
              </a:buClr>
              <a:buSzPct val="100000"/>
              <a:buFont typeface="Arial"/>
              <a:buChar char="●"/>
            </a:pPr>
            <a:r>
              <a:rPr i="1" lang="en" sz="2400">
                <a:solidFill>
                  <a:srgbClr val="545454"/>
                </a:solidFill>
                <a:latin typeface="Times New Roman"/>
                <a:ea typeface="Times New Roman"/>
                <a:cs typeface="Times New Roman"/>
                <a:sym typeface="Times New Roman"/>
              </a:rPr>
              <a:t>α=d/a </a:t>
            </a:r>
          </a:p>
          <a:p>
            <a:pPr indent="-381000" lvl="0" marL="457200" rtl="0">
              <a:spcBef>
                <a:spcPts val="0"/>
              </a:spcBef>
              <a:buClr>
                <a:srgbClr val="545454"/>
              </a:buClr>
              <a:buSzPct val="100000"/>
              <a:buFont typeface="Arial"/>
              <a:buChar char="●"/>
            </a:pPr>
            <a:r>
              <a:rPr i="1" lang="en" sz="2400">
                <a:solidFill>
                  <a:srgbClr val="545454"/>
                </a:solidFill>
                <a:latin typeface="Times New Roman"/>
                <a:ea typeface="Times New Roman"/>
                <a:cs typeface="Times New Roman"/>
                <a:sym typeface="Times New Roman"/>
              </a:rPr>
              <a:t>Equilibrium: u=v=1</a:t>
            </a:r>
          </a:p>
          <a:p>
            <a:pPr>
              <a:spcBef>
                <a:spcPts val="0"/>
              </a:spcBef>
              <a:buNone/>
            </a:pPr>
            <a:r>
              <a:t/>
            </a:r>
            <a:endParaRPr i="1" sz="2400">
              <a:solidFill>
                <a:srgbClr val="545454"/>
              </a:solidFill>
              <a:latin typeface="Times New Roman"/>
              <a:ea typeface="Times New Roman"/>
              <a:cs typeface="Times New Roman"/>
              <a:sym typeface="Times New Roman"/>
            </a:endParaRPr>
          </a:p>
        </p:txBody>
      </p:sp>
      <p:pic>
        <p:nvPicPr>
          <p:cNvPr id="75" name="Shape 75"/>
          <p:cNvPicPr preferRelativeResize="0"/>
          <p:nvPr/>
        </p:nvPicPr>
        <p:blipFill>
          <a:blip r:embed="rId3">
            <a:alphaModFix/>
          </a:blip>
          <a:stretch>
            <a:fillRect/>
          </a:stretch>
        </p:blipFill>
        <p:spPr>
          <a:xfrm>
            <a:off x="647700" y="3337825"/>
            <a:ext cx="3155900" cy="1588024"/>
          </a:xfrm>
          <a:prstGeom prst="rect">
            <a:avLst/>
          </a:prstGeom>
          <a:noFill/>
          <a:ln>
            <a:noFill/>
          </a:ln>
        </p:spPr>
      </p:pic>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9" name="Shape 79"/>
        <p:cNvGrpSpPr/>
        <p:nvPr/>
      </p:nvGrpSpPr>
      <p:grpSpPr>
        <a:xfrm>
          <a:off x="0" y="0"/>
          <a:ext cx="0" cy="0"/>
          <a:chOff x="0" y="0"/>
          <a:chExt cx="0" cy="0"/>
        </a:xfrm>
      </p:grpSpPr>
      <p:sp>
        <p:nvSpPr>
          <p:cNvPr id="80" name="Shape 80"/>
          <p:cNvSpPr txBox="1"/>
          <p:nvPr>
            <p:ph type="title"/>
          </p:nvPr>
        </p:nvSpPr>
        <p:spPr>
          <a:xfrm>
            <a:off x="-12" y="231728"/>
            <a:ext cx="8229600" cy="857400"/>
          </a:xfrm>
          <a:prstGeom prst="rect">
            <a:avLst/>
          </a:prstGeom>
        </p:spPr>
        <p:txBody>
          <a:bodyPr anchorCtr="0" anchor="b" bIns="91425" lIns="91425" rIns="91425" tIns="91425">
            <a:noAutofit/>
          </a:bodyPr>
          <a:lstStyle/>
          <a:p>
            <a:pPr rtl="0">
              <a:spcBef>
                <a:spcPts val="0"/>
              </a:spcBef>
              <a:buNone/>
            </a:pPr>
            <a:r>
              <a:rPr lang="en" sz="3000">
                <a:latin typeface="Times New Roman"/>
                <a:ea typeface="Times New Roman"/>
                <a:cs typeface="Times New Roman"/>
                <a:sym typeface="Times New Roman"/>
              </a:rPr>
              <a:t>Behavior around the equilibrium:</a:t>
            </a:r>
          </a:p>
          <a:p>
            <a:pPr>
              <a:spcBef>
                <a:spcPts val="0"/>
              </a:spcBef>
              <a:buNone/>
            </a:pPr>
            <a:r>
              <a:rPr lang="en" sz="3000">
                <a:latin typeface="Times New Roman"/>
                <a:ea typeface="Times New Roman"/>
                <a:cs typeface="Times New Roman"/>
                <a:sym typeface="Times New Roman"/>
              </a:rPr>
              <a:t>Linearization</a:t>
            </a:r>
          </a:p>
        </p:txBody>
      </p:sp>
      <p:sp>
        <p:nvSpPr>
          <p:cNvPr id="81" name="Shape 81"/>
          <p:cNvSpPr txBox="1"/>
          <p:nvPr>
            <p:ph idx="1" type="body"/>
          </p:nvPr>
        </p:nvSpPr>
        <p:spPr>
          <a:xfrm>
            <a:off x="167225" y="1291725"/>
            <a:ext cx="8313599" cy="1809300"/>
          </a:xfrm>
          <a:prstGeom prst="rect">
            <a:avLst/>
          </a:prstGeom>
        </p:spPr>
        <p:txBody>
          <a:bodyPr anchorCtr="0" anchor="t" bIns="91425" lIns="91425" rIns="91425" tIns="91425">
            <a:noAutofit/>
          </a:bodyPr>
          <a:lstStyle/>
          <a:p>
            <a:pPr rtl="0">
              <a:spcBef>
                <a:spcPts val="0"/>
              </a:spcBef>
              <a:buNone/>
            </a:pPr>
            <a:r>
              <a:rPr lang="en">
                <a:latin typeface="Times New Roman"/>
                <a:ea typeface="Times New Roman"/>
                <a:cs typeface="Times New Roman"/>
                <a:sym typeface="Times New Roman"/>
              </a:rPr>
              <a:t>Linearized System</a:t>
            </a:r>
          </a:p>
          <a:p>
            <a:pPr rtl="0">
              <a:spcBef>
                <a:spcPts val="0"/>
              </a:spcBef>
              <a:buNone/>
            </a:pPr>
            <a:r>
              <a:t/>
            </a:r>
            <a:endParaRPr/>
          </a:p>
          <a:p>
            <a:pPr rtl="0">
              <a:spcBef>
                <a:spcPts val="0"/>
              </a:spcBef>
              <a:buNone/>
            </a:pPr>
            <a:r>
              <a:t/>
            </a:r>
            <a:endParaRPr/>
          </a:p>
          <a:p>
            <a:pPr>
              <a:spcBef>
                <a:spcPts val="0"/>
              </a:spcBef>
              <a:buNone/>
            </a:pPr>
            <a:r>
              <a:t/>
            </a:r>
            <a:endParaRPr/>
          </a:p>
        </p:txBody>
      </p:sp>
      <p:pic>
        <p:nvPicPr>
          <p:cNvPr id="82" name="Shape 82"/>
          <p:cNvPicPr preferRelativeResize="0"/>
          <p:nvPr/>
        </p:nvPicPr>
        <p:blipFill>
          <a:blip r:embed="rId3">
            <a:alphaModFix/>
          </a:blip>
          <a:stretch>
            <a:fillRect/>
          </a:stretch>
        </p:blipFill>
        <p:spPr>
          <a:xfrm>
            <a:off x="309550" y="2100250"/>
            <a:ext cx="7610475" cy="942975"/>
          </a:xfrm>
          <a:prstGeom prst="rect">
            <a:avLst/>
          </a:prstGeom>
          <a:noFill/>
          <a:ln>
            <a:noFill/>
          </a:ln>
        </p:spPr>
      </p:pic>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6" name="Shape 86"/>
        <p:cNvGrpSpPr/>
        <p:nvPr/>
      </p:nvGrpSpPr>
      <p:grpSpPr>
        <a:xfrm>
          <a:off x="0" y="0"/>
          <a:ext cx="0" cy="0"/>
          <a:chOff x="0" y="0"/>
          <a:chExt cx="0" cy="0"/>
        </a:xfrm>
      </p:grpSpPr>
      <p:sp>
        <p:nvSpPr>
          <p:cNvPr id="87" name="Shape 87"/>
          <p:cNvSpPr txBox="1"/>
          <p:nvPr>
            <p:ph type="title"/>
          </p:nvPr>
        </p:nvSpPr>
        <p:spPr>
          <a:xfrm>
            <a:off x="0" y="205978"/>
            <a:ext cx="8229600" cy="857400"/>
          </a:xfrm>
          <a:prstGeom prst="rect">
            <a:avLst/>
          </a:prstGeom>
        </p:spPr>
        <p:txBody>
          <a:bodyPr anchorCtr="0" anchor="b" bIns="91425" lIns="91425" rIns="91425" tIns="91425">
            <a:noAutofit/>
          </a:bodyPr>
          <a:lstStyle/>
          <a:p>
            <a:pPr rtl="0">
              <a:spcBef>
                <a:spcPts val="0"/>
              </a:spcBef>
              <a:buNone/>
            </a:pPr>
            <a:r>
              <a:rPr lang="en" sz="3000">
                <a:latin typeface="Times New Roman"/>
                <a:ea typeface="Times New Roman"/>
                <a:cs typeface="Times New Roman"/>
                <a:sym typeface="Times New Roman"/>
              </a:rPr>
              <a:t>Behavior around the equilibrium:</a:t>
            </a:r>
          </a:p>
          <a:p>
            <a:pPr>
              <a:spcBef>
                <a:spcPts val="0"/>
              </a:spcBef>
              <a:buNone/>
            </a:pPr>
            <a:r>
              <a:rPr lang="en" sz="3000">
                <a:latin typeface="Times New Roman"/>
                <a:ea typeface="Times New Roman"/>
                <a:cs typeface="Times New Roman"/>
                <a:sym typeface="Times New Roman"/>
              </a:rPr>
              <a:t>Linearization</a:t>
            </a:r>
          </a:p>
        </p:txBody>
      </p:sp>
      <p:sp>
        <p:nvSpPr>
          <p:cNvPr id="88" name="Shape 88"/>
          <p:cNvSpPr txBox="1"/>
          <p:nvPr>
            <p:ph idx="1" type="body"/>
          </p:nvPr>
        </p:nvSpPr>
        <p:spPr>
          <a:xfrm>
            <a:off x="365625" y="1124375"/>
            <a:ext cx="8229600" cy="3725699"/>
          </a:xfrm>
          <a:prstGeom prst="rect">
            <a:avLst/>
          </a:prstGeom>
        </p:spPr>
        <p:txBody>
          <a:bodyPr anchorCtr="0" anchor="t" bIns="91425" lIns="91425" rIns="91425" tIns="91425">
            <a:noAutofit/>
          </a:bodyPr>
          <a:lstStyle/>
          <a:p>
            <a:pPr rtl="0">
              <a:spcBef>
                <a:spcPts val="0"/>
              </a:spcBef>
              <a:buNone/>
            </a:pPr>
            <a:r>
              <a:rPr lang="en" sz="2400">
                <a:latin typeface="Times New Roman"/>
                <a:ea typeface="Times New Roman"/>
                <a:cs typeface="Times New Roman"/>
                <a:sym typeface="Times New Roman"/>
              </a:rPr>
              <a:t>Linearized Lotka-Volterra Model at (1,1)</a:t>
            </a:r>
          </a:p>
          <a:p>
            <a:pPr rtl="0">
              <a:spcBef>
                <a:spcPts val="0"/>
              </a:spcBef>
              <a:buNone/>
            </a:pPr>
            <a:r>
              <a:rPr lang="en" sz="2400">
                <a:latin typeface="Times New Roman"/>
                <a:ea typeface="Times New Roman"/>
                <a:cs typeface="Times New Roman"/>
                <a:sym typeface="Times New Roman"/>
              </a:rPr>
              <a:t>Set U=u-1, V=v-1</a:t>
            </a:r>
          </a:p>
          <a:p>
            <a:pPr rtl="0">
              <a:spcBef>
                <a:spcPts val="0"/>
              </a:spcBef>
              <a:buNone/>
            </a:pPr>
            <a:r>
              <a:t/>
            </a:r>
            <a:endParaRPr/>
          </a:p>
          <a:p>
            <a:pPr rtl="0">
              <a:spcBef>
                <a:spcPts val="0"/>
              </a:spcBef>
              <a:buNone/>
            </a:pPr>
            <a:r>
              <a:t/>
            </a:r>
            <a:endParaRPr/>
          </a:p>
          <a:p>
            <a:pPr>
              <a:spcBef>
                <a:spcPts val="0"/>
              </a:spcBef>
              <a:buNone/>
            </a:pPr>
            <a:r>
              <a:t/>
            </a:r>
            <a:endParaRPr/>
          </a:p>
        </p:txBody>
      </p:sp>
      <p:pic>
        <p:nvPicPr>
          <p:cNvPr id="89" name="Shape 89"/>
          <p:cNvPicPr preferRelativeResize="0"/>
          <p:nvPr/>
        </p:nvPicPr>
        <p:blipFill>
          <a:blip r:embed="rId3">
            <a:alphaModFix/>
          </a:blip>
          <a:stretch>
            <a:fillRect/>
          </a:stretch>
        </p:blipFill>
        <p:spPr>
          <a:xfrm>
            <a:off x="438322" y="2155972"/>
            <a:ext cx="5541960" cy="1025699"/>
          </a:xfrm>
          <a:prstGeom prst="rect">
            <a:avLst/>
          </a:prstGeom>
          <a:noFill/>
          <a:ln>
            <a:noFill/>
          </a:ln>
        </p:spPr>
      </p:pic>
      <p:pic>
        <p:nvPicPr>
          <p:cNvPr id="90" name="Shape 90"/>
          <p:cNvPicPr preferRelativeResize="0"/>
          <p:nvPr/>
        </p:nvPicPr>
        <p:blipFill>
          <a:blip r:embed="rId4">
            <a:alphaModFix/>
          </a:blip>
          <a:stretch>
            <a:fillRect/>
          </a:stretch>
        </p:blipFill>
        <p:spPr>
          <a:xfrm>
            <a:off x="528825" y="3747524"/>
            <a:ext cx="4190599" cy="1239350"/>
          </a:xfrm>
          <a:prstGeom prst="rect">
            <a:avLst/>
          </a:prstGeom>
          <a:noFill/>
          <a:ln>
            <a:noFill/>
          </a:ln>
        </p:spPr>
      </p:pic>
      <p:sp>
        <p:nvSpPr>
          <p:cNvPr id="91" name="Shape 91"/>
          <p:cNvSpPr txBox="1"/>
          <p:nvPr/>
        </p:nvSpPr>
        <p:spPr>
          <a:xfrm>
            <a:off x="438325" y="3181675"/>
            <a:ext cx="8791199" cy="1025699"/>
          </a:xfrm>
          <a:prstGeom prst="rect">
            <a:avLst/>
          </a:prstGeom>
          <a:noFill/>
          <a:ln>
            <a:noFill/>
          </a:ln>
        </p:spPr>
        <p:txBody>
          <a:bodyPr anchorCtr="0" anchor="t" bIns="91425" lIns="91425" rIns="91425" tIns="91425">
            <a:noAutofit/>
          </a:bodyPr>
          <a:lstStyle/>
          <a:p>
            <a:pPr>
              <a:spcBef>
                <a:spcPts val="0"/>
              </a:spcBef>
              <a:buNone/>
            </a:pPr>
            <a:r>
              <a:rPr lang="en" sz="2400">
                <a:solidFill>
                  <a:srgbClr val="545454"/>
                </a:solidFill>
                <a:latin typeface="Times New Roman"/>
                <a:ea typeface="Times New Roman"/>
                <a:cs typeface="Times New Roman"/>
                <a:sym typeface="Times New Roman"/>
              </a:rPr>
              <a:t>Final result</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5" name="Shape 95"/>
        <p:cNvGrpSpPr/>
        <p:nvPr/>
      </p:nvGrpSpPr>
      <p:grpSpPr>
        <a:xfrm>
          <a:off x="0" y="0"/>
          <a:ext cx="0" cy="0"/>
          <a:chOff x="0" y="0"/>
          <a:chExt cx="0" cy="0"/>
        </a:xfrm>
      </p:grpSpPr>
      <p:sp>
        <p:nvSpPr>
          <p:cNvPr id="96" name="Shape 96"/>
          <p:cNvSpPr txBox="1"/>
          <p:nvPr>
            <p:ph type="title"/>
          </p:nvPr>
        </p:nvSpPr>
        <p:spPr>
          <a:xfrm>
            <a:off x="0" y="342753"/>
            <a:ext cx="8229600" cy="857400"/>
          </a:xfrm>
          <a:prstGeom prst="rect">
            <a:avLst/>
          </a:prstGeom>
        </p:spPr>
        <p:txBody>
          <a:bodyPr anchorCtr="0" anchor="b" bIns="91425" lIns="91425" rIns="91425" tIns="91425">
            <a:noAutofit/>
          </a:bodyPr>
          <a:lstStyle/>
          <a:p>
            <a:pPr rtl="0">
              <a:spcBef>
                <a:spcPts val="0"/>
              </a:spcBef>
              <a:buNone/>
            </a:pPr>
            <a:r>
              <a:t/>
            </a:r>
            <a:endParaRPr/>
          </a:p>
          <a:p>
            <a:pPr rtl="0">
              <a:spcBef>
                <a:spcPts val="0"/>
              </a:spcBef>
              <a:buNone/>
            </a:pPr>
            <a:r>
              <a:t/>
            </a:r>
            <a:endParaRPr/>
          </a:p>
          <a:p>
            <a:pPr rtl="0">
              <a:spcBef>
                <a:spcPts val="0"/>
              </a:spcBef>
              <a:buNone/>
            </a:pPr>
            <a:r>
              <a:rPr lang="en">
                <a:latin typeface="Times New Roman"/>
                <a:ea typeface="Times New Roman"/>
                <a:cs typeface="Times New Roman"/>
                <a:sym typeface="Times New Roman"/>
              </a:rPr>
              <a:t>Solving Linear system</a:t>
            </a:r>
          </a:p>
          <a:p>
            <a:pPr>
              <a:spcBef>
                <a:spcPts val="0"/>
              </a:spcBef>
              <a:buNone/>
            </a:pPr>
            <a:r>
              <a:t/>
            </a:r>
            <a:endParaRPr sz="2400"/>
          </a:p>
        </p:txBody>
      </p:sp>
      <p:sp>
        <p:nvSpPr>
          <p:cNvPr id="97" name="Shape 97"/>
          <p:cNvSpPr txBox="1"/>
          <p:nvPr>
            <p:ph idx="1" type="body"/>
          </p:nvPr>
        </p:nvSpPr>
        <p:spPr>
          <a:xfrm>
            <a:off x="413175" y="1200150"/>
            <a:ext cx="8229600" cy="3725699"/>
          </a:xfrm>
          <a:prstGeom prst="rect">
            <a:avLst/>
          </a:prstGeom>
        </p:spPr>
        <p:txBody>
          <a:bodyPr anchorCtr="0" anchor="t" bIns="91425" lIns="91425" rIns="91425" tIns="91425">
            <a:noAutofit/>
          </a:bodyPr>
          <a:lstStyle/>
          <a:p>
            <a:pPr indent="-381000" lvl="0" marL="457200" rtl="0">
              <a:spcBef>
                <a:spcPts val="0"/>
              </a:spcBef>
              <a:buClr>
                <a:schemeClr val="dk2"/>
              </a:buClr>
              <a:buSzPct val="100000"/>
              <a:buFont typeface="Arial"/>
              <a:buChar char="●"/>
            </a:pPr>
            <a:r>
              <a:rPr lang="en" sz="2400">
                <a:latin typeface="Times New Roman"/>
                <a:ea typeface="Times New Roman"/>
                <a:cs typeface="Times New Roman"/>
                <a:sym typeface="Times New Roman"/>
              </a:rPr>
              <a:t>Eigenvalues</a:t>
            </a:r>
          </a:p>
          <a:p>
            <a:pPr lvl="0" rtl="0">
              <a:spcBef>
                <a:spcPts val="0"/>
              </a:spcBef>
              <a:buNone/>
            </a:pPr>
            <a:r>
              <a:rPr i="1" lang="en" sz="2400">
                <a:latin typeface="Times New Roman"/>
                <a:ea typeface="Times New Roman"/>
                <a:cs typeface="Times New Roman"/>
                <a:sym typeface="Times New Roman"/>
              </a:rPr>
              <a:t>      |A-</a:t>
            </a:r>
            <a:r>
              <a:rPr i="1" lang="en" sz="2400">
                <a:solidFill>
                  <a:srgbClr val="545454"/>
                </a:solidFill>
                <a:latin typeface="Times New Roman"/>
                <a:ea typeface="Times New Roman"/>
                <a:cs typeface="Times New Roman"/>
                <a:sym typeface="Times New Roman"/>
              </a:rPr>
              <a:t>λI</a:t>
            </a:r>
            <a:r>
              <a:rPr i="1" lang="en" sz="2400">
                <a:latin typeface="Times New Roman"/>
                <a:ea typeface="Times New Roman"/>
                <a:cs typeface="Times New Roman"/>
                <a:sym typeface="Times New Roman"/>
              </a:rPr>
              <a:t>|=0</a:t>
            </a:r>
          </a:p>
          <a:p>
            <a:pPr rtl="0">
              <a:spcBef>
                <a:spcPts val="0"/>
              </a:spcBef>
              <a:buNone/>
            </a:pPr>
            <a:r>
              <a:rPr lang="en" sz="2400">
                <a:latin typeface="Times New Roman"/>
                <a:ea typeface="Times New Roman"/>
                <a:cs typeface="Times New Roman"/>
                <a:sym typeface="Times New Roman"/>
              </a:rPr>
              <a:t>      </a:t>
            </a:r>
            <a:r>
              <a:rPr lang="en" sz="2400">
                <a:solidFill>
                  <a:srgbClr val="545454"/>
                </a:solidFill>
                <a:latin typeface="Times New Roman"/>
                <a:ea typeface="Times New Roman"/>
                <a:cs typeface="Times New Roman"/>
                <a:sym typeface="Times New Roman"/>
              </a:rPr>
              <a:t>solving the quadratic equation for </a:t>
            </a:r>
            <a:r>
              <a:rPr i="1" lang="en" sz="2400">
                <a:solidFill>
                  <a:srgbClr val="545454"/>
                </a:solidFill>
                <a:latin typeface="Times New Roman"/>
                <a:ea typeface="Times New Roman"/>
                <a:cs typeface="Times New Roman"/>
                <a:sym typeface="Times New Roman"/>
              </a:rPr>
              <a:t>λ</a:t>
            </a:r>
          </a:p>
          <a:p>
            <a:pPr rtl="0">
              <a:spcBef>
                <a:spcPts val="0"/>
              </a:spcBef>
              <a:buNone/>
            </a:pPr>
            <a:r>
              <a:t/>
            </a:r>
            <a:endParaRPr i="1" sz="2400">
              <a:solidFill>
                <a:srgbClr val="545454"/>
              </a:solidFill>
              <a:latin typeface="Times New Roman"/>
              <a:ea typeface="Times New Roman"/>
              <a:cs typeface="Times New Roman"/>
              <a:sym typeface="Times New Roman"/>
            </a:endParaRPr>
          </a:p>
          <a:p>
            <a:pPr indent="-381000" lvl="0" marL="457200" rtl="0">
              <a:spcBef>
                <a:spcPts val="0"/>
              </a:spcBef>
              <a:buClr>
                <a:srgbClr val="545454"/>
              </a:buClr>
              <a:buSzPct val="100000"/>
              <a:buFont typeface="Arial"/>
              <a:buChar char="●"/>
            </a:pPr>
            <a:r>
              <a:rPr lang="en" sz="2400">
                <a:solidFill>
                  <a:srgbClr val="545454"/>
                </a:solidFill>
                <a:latin typeface="Times New Roman"/>
                <a:ea typeface="Times New Roman"/>
                <a:cs typeface="Times New Roman"/>
                <a:sym typeface="Times New Roman"/>
              </a:rPr>
              <a:t>Eigenvectors</a:t>
            </a:r>
          </a:p>
          <a:p>
            <a:pPr lvl="0" rtl="0">
              <a:spcBef>
                <a:spcPts val="0"/>
              </a:spcBef>
              <a:buNone/>
            </a:pPr>
            <a:r>
              <a:rPr i="1" lang="en" sz="2400">
                <a:solidFill>
                  <a:srgbClr val="545454"/>
                </a:solidFill>
                <a:latin typeface="Times New Roman"/>
                <a:ea typeface="Times New Roman"/>
                <a:cs typeface="Times New Roman"/>
                <a:sym typeface="Times New Roman"/>
              </a:rPr>
              <a:t>      (A-λI)v=0</a:t>
            </a:r>
          </a:p>
          <a:p>
            <a:pPr lvl="0" rtl="0">
              <a:spcBef>
                <a:spcPts val="0"/>
              </a:spcBef>
              <a:buNone/>
            </a:pPr>
            <a:r>
              <a:rPr lang="en" sz="2400">
                <a:solidFill>
                  <a:srgbClr val="545454"/>
                </a:solidFill>
                <a:latin typeface="Times New Roman"/>
                <a:ea typeface="Times New Roman"/>
                <a:cs typeface="Times New Roman"/>
                <a:sym typeface="Times New Roman"/>
              </a:rPr>
              <a:t>      Solving for the associated eigenvectors</a:t>
            </a:r>
          </a:p>
          <a:p>
            <a:pPr lvl="0">
              <a:spcBef>
                <a:spcPts val="0"/>
              </a:spcBef>
              <a:buNone/>
            </a:pPr>
            <a:r>
              <a:t/>
            </a:r>
            <a:endParaRP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Office Theme">
  <a:themeElements>
    <a:clrScheme name="Office">
      <a:dk1>
        <a:sysClr lastClr="000000" val="windowText"/>
      </a:dk1>
      <a:lt1>
        <a:sysClr lastClr="FFFFFF" val="window"/>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cap="flat" cmpd="sng" w="9525" algn="ctr">
          <a:solidFill>
            <a:schemeClr val="phClr">
              <a:shade val="95000"/>
              <a:satMod val="105000"/>
            </a:schemeClr>
          </a:solidFill>
          <a:prstDash val="solid"/>
        </a:ln>
        <a:ln cap="flat" cmpd="sng" w="25400" algn="ctr">
          <a:solidFill>
            <a:schemeClr val="phClr"/>
          </a:solidFill>
          <a:prstDash val="solid"/>
        </a:ln>
        <a:ln cap="flat" cmpd="sng" w="38100" algn="ctr">
          <a:solidFill>
            <a:schemeClr val="phClr"/>
          </a:solidFill>
          <a:prstDash val="solid"/>
        </a:ln>
      </a:lnStyleLst>
      <a:effectStyleLst>
        <a:effectStyle>
          <a:effectLst>
            <a:outerShdw blurRad="40000" rotWithShape="0" dir="5400000" dist="20000">
              <a:srgbClr val="000000">
                <a:alpha val="38000"/>
              </a:srgbClr>
            </a:outerShdw>
          </a:effectLst>
        </a:effectStyle>
        <a:effectStyle>
          <a:effectLst>
            <a:outerShdw blurRad="40000" rotWithShape="0" dir="5400000" dist="23000">
              <a:srgbClr val="000000">
                <a:alpha val="35000"/>
              </a:srgbClr>
            </a:outerShdw>
          </a:effectLst>
        </a:effectStyle>
        <a:effectStyle>
          <a:effectLst>
            <a:outerShdw blurRad="40000" rotWithShape="0" dir="5400000" dist="2300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cap="flat" cmpd="sng" w="9525" algn="ctr">
          <a:solidFill>
            <a:schemeClr val="phClr">
              <a:shade val="95000"/>
              <a:satMod val="105000"/>
            </a:schemeClr>
          </a:solidFill>
          <a:prstDash val="solid"/>
        </a:ln>
        <a:ln cap="flat" cmpd="sng" w="25400" algn="ctr">
          <a:solidFill>
            <a:schemeClr val="phClr"/>
          </a:solidFill>
          <a:prstDash val="solid"/>
        </a:ln>
        <a:ln cap="flat" cmpd="sng" w="38100" algn="ctr">
          <a:solidFill>
            <a:schemeClr val="phClr"/>
          </a:solidFill>
          <a:prstDash val="solid"/>
        </a:ln>
      </a:lnStyleLst>
      <a:effectStyleLst>
        <a:effectStyle>
          <a:effectLst>
            <a:outerShdw blurRad="40000" rotWithShape="0" dir="5400000" dist="20000">
              <a:srgbClr val="000000">
                <a:alpha val="38000"/>
              </a:srgbClr>
            </a:outerShdw>
          </a:effectLst>
        </a:effectStyle>
        <a:effectStyle>
          <a:effectLst>
            <a:outerShdw blurRad="40000" rotWithShape="0" dir="5400000" dist="23000">
              <a:srgbClr val="000000">
                <a:alpha val="35000"/>
              </a:srgbClr>
            </a:outerShdw>
          </a:effectLst>
        </a:effectStyle>
        <a:effectStyle>
          <a:effectLst>
            <a:outerShdw blurRad="40000" rotWithShape="0" dir="5400000" dist="2300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theme>
</file>

<file path=ppt/theme/theme3.xml><?xml version="1.0" encoding="utf-8"?>
<a:theme xmlns:a="http://schemas.openxmlformats.org/drawingml/2006/main" xmlns:r="http://schemas.openxmlformats.org/officeDocument/2006/relationships" name="khaki">
  <a:themeElements>
    <a:clrScheme name="Custom 349">
      <a:dk1>
        <a:srgbClr val="262626"/>
      </a:dk1>
      <a:lt1>
        <a:srgbClr val="E6D6BD"/>
      </a:lt1>
      <a:dk2>
        <a:srgbClr val="535353"/>
      </a:dk2>
      <a:lt2>
        <a:srgbClr val="B4AD9E"/>
      </a:lt2>
      <a:accent1>
        <a:srgbClr val="ADB48E"/>
      </a:accent1>
      <a:accent2>
        <a:srgbClr val="867961"/>
      </a:accent2>
      <a:accent3>
        <a:srgbClr val="CBB680"/>
      </a:accent3>
      <a:accent4>
        <a:srgbClr val="78A3C0"/>
      </a:accent4>
      <a:accent5>
        <a:srgbClr val="C0AE91"/>
      </a:accent5>
      <a:accent6>
        <a:srgbClr val="668874"/>
      </a:accent6>
      <a:hlink>
        <a:srgbClr val="4B94B3"/>
      </a:hlink>
      <a:folHlink>
        <a:srgbClr val="41414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cap="flat" cmpd="sng" w="9525" algn="ctr">
          <a:solidFill>
            <a:schemeClr val="phClr">
              <a:shade val="95000"/>
              <a:satMod val="105000"/>
            </a:schemeClr>
          </a:solidFill>
          <a:prstDash val="solid"/>
        </a:ln>
        <a:ln cap="flat" cmpd="sng" w="25400" algn="ctr">
          <a:solidFill>
            <a:schemeClr val="phClr"/>
          </a:solidFill>
          <a:prstDash val="solid"/>
        </a:ln>
        <a:ln cap="flat" cmpd="sng" w="38100" algn="ctr">
          <a:solidFill>
            <a:schemeClr val="phClr"/>
          </a:solidFill>
          <a:prstDash val="solid"/>
        </a:ln>
      </a:lnStyleLst>
      <a:effectStyleLst>
        <a:effectStyle>
          <a:effectLst>
            <a:outerShdw blurRad="40000" rotWithShape="0" dir="5400000" dist="20000">
              <a:srgbClr val="000000">
                <a:alpha val="38000"/>
              </a:srgbClr>
            </a:outerShdw>
          </a:effectLst>
        </a:effectStyle>
        <a:effectStyle>
          <a:effectLst>
            <a:outerShdw blurRad="40000" rotWithShape="0" dir="5400000" dist="23000">
              <a:srgbClr val="000000">
                <a:alpha val="35000"/>
              </a:srgbClr>
            </a:outerShdw>
          </a:effectLst>
        </a:effectStyle>
        <a:effectStyle>
          <a:effectLst>
            <a:outerShdw blurRad="40000" rotWithShape="0" dir="5400000" dist="2300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theme>
</file>