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Default Extension="pict" ContentType="image/pict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embeddings/Microsoft_Equation3.bin" ContentType="application/vnd.openxmlformats-officedocument.oleObject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embeddings/Microsoft_Equation4.bin" ContentType="application/vnd.openxmlformats-officedocument.oleObject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embeddings/Microsoft_Equation5.bin" ContentType="application/vnd.openxmlformats-officedocument.oleObject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embeddings/Microsoft_Equation1.bin" ContentType="application/vnd.openxmlformats-officedocument.oleObject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embeddings/Microsoft_Equation2.bin" ContentType="application/vnd.openxmlformats-officedocument.oleObject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4" r:id="rId6"/>
    <p:sldId id="260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3" r:id="rId15"/>
    <p:sldId id="272" r:id="rId16"/>
    <p:sldId id="261" r:id="rId17"/>
    <p:sldId id="274" r:id="rId18"/>
    <p:sldId id="275" r:id="rId19"/>
    <p:sldId id="276" r:id="rId20"/>
    <p:sldId id="277" r:id="rId21"/>
    <p:sldId id="278" r:id="rId22"/>
    <p:sldId id="262" r:id="rId23"/>
    <p:sldId id="279" r:id="rId24"/>
    <p:sldId id="263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74" d="100"/>
          <a:sy n="74" d="100"/>
        </p:scale>
        <p:origin x="-13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ict"/><Relationship Id="rId4" Type="http://schemas.openxmlformats.org/officeDocument/2006/relationships/image" Target="../media/image16.pict"/><Relationship Id="rId1" Type="http://schemas.openxmlformats.org/officeDocument/2006/relationships/image" Target="../media/image13.pict"/><Relationship Id="rId2" Type="http://schemas.openxmlformats.org/officeDocument/2006/relationships/image" Target="../media/image14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F7ABA8-6F65-1840-835A-67A7BA5C21EF}" type="datetimeFigureOut">
              <a:rPr lang="en-US" smtClean="0"/>
              <a:t>4/24/13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5B533-6D1D-394E-BFD6-2A7661E52A2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5B533-6D1D-394E-BFD6-2A7661E52A22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Picture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5B533-6D1D-394E-BFD6-2A7661E52A22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5B533-6D1D-394E-BFD6-2A7661E52A22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Pictures 4 and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5B533-6D1D-394E-BFD6-2A7661E52A22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5B533-6D1D-394E-BFD6-2A7661E52A22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Repeat picture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5B533-6D1D-394E-BFD6-2A7661E52A22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Largest</a:t>
            </a:r>
            <a:r>
              <a:rPr lang="en-US" baseline="0" dirty="0" smtClean="0"/>
              <a:t> possible circles one could place there before they begin to intersect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5B533-6D1D-394E-BFD6-2A7661E52A22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</a:t>
            </a:r>
            <a:r>
              <a:rPr lang="en-US" baseline="0" dirty="0" smtClean="0"/>
              <a:t> 4 – two way tie</a:t>
            </a:r>
          </a:p>
          <a:p>
            <a:r>
              <a:rPr lang="en-US" baseline="0" dirty="0" smtClean="0"/>
              <a:t>Step 5 – four way tie, all get placed 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5B533-6D1D-394E-BFD6-2A7661E52A22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Ank</a:t>
            </a:r>
            <a:r>
              <a:rPr lang="en-US" dirty="0" smtClean="0"/>
              <a:t> is</a:t>
            </a:r>
            <a:r>
              <a:rPr lang="en-US" baseline="0" dirty="0" smtClean="0"/>
              <a:t> the </a:t>
            </a:r>
            <a:r>
              <a:rPr lang="en-US" baseline="0" dirty="0" err="1" smtClean="0"/>
              <a:t>kth</a:t>
            </a:r>
            <a:r>
              <a:rPr lang="en-US" baseline="0" dirty="0" smtClean="0"/>
              <a:t> term in the nth </a:t>
            </a:r>
            <a:r>
              <a:rPr lang="en-US" baseline="0" dirty="0" err="1" smtClean="0"/>
              <a:t>farey</a:t>
            </a:r>
            <a:r>
              <a:rPr lang="en-US" baseline="0" dirty="0" smtClean="0"/>
              <a:t> sequence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5B533-6D1D-394E-BFD6-2A7661E52A22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CB12-EF87-CA4F-96DE-49AF39391570}" type="datetimeFigureOut">
              <a:rPr lang="en-US" smtClean="0"/>
              <a:pPr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7758-F26A-E748-934A-234EF85A9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CB12-EF87-CA4F-96DE-49AF39391570}" type="datetimeFigureOut">
              <a:rPr lang="en-US" smtClean="0"/>
              <a:pPr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7758-F26A-E748-934A-234EF85A9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CB12-EF87-CA4F-96DE-49AF39391570}" type="datetimeFigureOut">
              <a:rPr lang="en-US" smtClean="0"/>
              <a:pPr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7758-F26A-E748-934A-234EF85A9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CB12-EF87-CA4F-96DE-49AF39391570}" type="datetimeFigureOut">
              <a:rPr lang="en-US" smtClean="0"/>
              <a:pPr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7758-F26A-E748-934A-234EF85A9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CB12-EF87-CA4F-96DE-49AF39391570}" type="datetimeFigureOut">
              <a:rPr lang="en-US" smtClean="0"/>
              <a:pPr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7758-F26A-E748-934A-234EF85A9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CB12-EF87-CA4F-96DE-49AF39391570}" type="datetimeFigureOut">
              <a:rPr lang="en-US" smtClean="0"/>
              <a:pPr/>
              <a:t>4/24/13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7758-F26A-E748-934A-234EF85A9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CB12-EF87-CA4F-96DE-49AF39391570}" type="datetimeFigureOut">
              <a:rPr lang="en-US" smtClean="0"/>
              <a:pPr/>
              <a:t>4/24/13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7758-F26A-E748-934A-234EF85A9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CB12-EF87-CA4F-96DE-49AF39391570}" type="datetimeFigureOut">
              <a:rPr lang="en-US" smtClean="0"/>
              <a:pPr/>
              <a:t>4/24/13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7758-F26A-E748-934A-234EF85A9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CB12-EF87-CA4F-96DE-49AF39391570}" type="datetimeFigureOut">
              <a:rPr lang="en-US" smtClean="0"/>
              <a:pPr/>
              <a:t>4/24/13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7758-F26A-E748-934A-234EF85A9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CB12-EF87-CA4F-96DE-49AF39391570}" type="datetimeFigureOut">
              <a:rPr lang="en-US" smtClean="0"/>
              <a:pPr/>
              <a:t>4/24/13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7758-F26A-E748-934A-234EF85A9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CB12-EF87-CA4F-96DE-49AF39391570}" type="datetimeFigureOut">
              <a:rPr lang="en-US" smtClean="0"/>
              <a:pPr/>
              <a:t>4/24/13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67758-F26A-E748-934A-234EF85A9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DCB12-EF87-CA4F-96DE-49AF39391570}" type="datetimeFigureOut">
              <a:rPr lang="en-US" smtClean="0"/>
              <a:pPr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67758-F26A-E748-934A-234EF85A9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.bin"/><Relationship Id="rId4" Type="http://schemas.openxmlformats.org/officeDocument/2006/relationships/oleObject" Target="../embeddings/Microsoft_Equation3.bin"/><Relationship Id="rId5" Type="http://schemas.openxmlformats.org/officeDocument/2006/relationships/oleObject" Target="../embeddings/Microsoft_Equation4.bin"/><Relationship Id="rId6" Type="http://schemas.openxmlformats.org/officeDocument/2006/relationships/oleObject" Target="../embeddings/Microsoft_Equation5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Number Theory: </a:t>
            </a:r>
            <a:br>
              <a:rPr lang="en-US" dirty="0" smtClean="0"/>
            </a:br>
            <a:r>
              <a:rPr lang="en-US" dirty="0" err="1" smtClean="0"/>
              <a:t>Farey</a:t>
            </a:r>
            <a:r>
              <a:rPr lang="en-US" dirty="0" smtClean="0"/>
              <a:t> Sequences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Kaela </a:t>
            </a:r>
            <a:r>
              <a:rPr lang="en-US" dirty="0" smtClean="0"/>
              <a:t>MacNeil</a:t>
            </a:r>
            <a:endParaRPr lang="en-US" dirty="0" smtClean="0"/>
          </a:p>
          <a:p>
            <a:r>
              <a:rPr lang="en-US" sz="2000" dirty="0" smtClean="0"/>
              <a:t>Mentor: Sean </a:t>
            </a:r>
            <a:r>
              <a:rPr lang="en-US" sz="2000" dirty="0" err="1" smtClean="0"/>
              <a:t>Ballentine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Construct</a:t>
            </a:r>
            <a:r>
              <a:rPr lang="en-US" dirty="0" smtClean="0"/>
              <a:t> the </a:t>
            </a:r>
            <a:r>
              <a:rPr lang="en-US" dirty="0" smtClean="0"/>
              <a:t>set </a:t>
            </a:r>
            <a:r>
              <a:rPr lang="en-US" i="1" dirty="0" smtClean="0"/>
              <a:t>S</a:t>
            </a:r>
            <a:r>
              <a:rPr lang="en-US" dirty="0" smtClean="0"/>
              <a:t> starting with (0,1), (1,1)</a:t>
            </a:r>
          </a:p>
          <a:p>
            <a:endParaRPr lang="en-US" dirty="0" smtClean="0"/>
          </a:p>
          <a:p>
            <a:r>
              <a:rPr lang="en-US" dirty="0" smtClean="0"/>
              <a:t>At step 1, </a:t>
            </a:r>
            <a:r>
              <a:rPr lang="en-US" i="1" dirty="0" smtClean="0"/>
              <a:t>S</a:t>
            </a:r>
            <a:r>
              <a:rPr lang="en-US" dirty="0" smtClean="0"/>
              <a:t> contains two points:</a:t>
            </a:r>
          </a:p>
          <a:p>
            <a:pPr lvl="2"/>
            <a:r>
              <a:rPr lang="en-US" sz="2400" i="1" dirty="0" smtClean="0"/>
              <a:t>S</a:t>
            </a:r>
            <a:r>
              <a:rPr lang="en-US" sz="2400" dirty="0" smtClean="0"/>
              <a:t> = { (0,1), (1,1) }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x</a:t>
            </a:r>
            <a:r>
              <a:rPr lang="en-US" dirty="0" smtClean="0"/>
              <a:t>-coordinates are the elements in F</a:t>
            </a:r>
            <a:r>
              <a:rPr lang="en-US" baseline="-25000" dirty="0" smtClean="0"/>
              <a:t>1</a:t>
            </a:r>
            <a:r>
              <a:rPr lang="en-US" dirty="0" smtClean="0"/>
              <a:t> : 0/1, 1/1</a:t>
            </a:r>
            <a:endParaRPr lang="en-US" dirty="0"/>
          </a:p>
        </p:txBody>
      </p:sp>
      <p:pic>
        <p:nvPicPr>
          <p:cNvPr id="5" name="Content Placeholder 4" descr="Pic1.pn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t="-24712" b="-24712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At each step, connect each number of </a:t>
            </a:r>
            <a:r>
              <a:rPr lang="en-US" i="1" dirty="0" smtClean="0"/>
              <a:t>S</a:t>
            </a:r>
            <a:r>
              <a:rPr lang="en-US" dirty="0" smtClean="0"/>
              <a:t> to the points below each left and right closest neighbors (in </a:t>
            </a:r>
            <a:r>
              <a:rPr lang="en-US" dirty="0" err="1" smtClean="0"/>
              <a:t>x</a:t>
            </a:r>
            <a:r>
              <a:rPr lang="en-US" dirty="0" smtClean="0"/>
              <a:t>-value)</a:t>
            </a:r>
          </a:p>
          <a:p>
            <a:r>
              <a:rPr lang="en-US" dirty="0" smtClean="0"/>
              <a:t>Then add the intersections to </a:t>
            </a:r>
            <a:r>
              <a:rPr lang="en-US" i="1" dirty="0" smtClean="0"/>
              <a:t>S</a:t>
            </a:r>
            <a:endParaRPr lang="en-US" dirty="0" smtClean="0"/>
          </a:p>
          <a:p>
            <a:r>
              <a:rPr lang="en-US" sz="2595" dirty="0" smtClean="0"/>
              <a:t>Now</a:t>
            </a:r>
            <a:r>
              <a:rPr lang="en-US" sz="2595" dirty="0" smtClean="0"/>
              <a:t>, </a:t>
            </a:r>
            <a:r>
              <a:rPr lang="en-US" sz="2595" i="1" dirty="0" smtClean="0"/>
              <a:t>S</a:t>
            </a:r>
            <a:r>
              <a:rPr lang="en-US" sz="2595" dirty="0" smtClean="0"/>
              <a:t> = { (0,1), (1/2, 1/2), (1,1) </a:t>
            </a:r>
            <a:r>
              <a:rPr lang="en-US" sz="2595" dirty="0" smtClean="0"/>
              <a:t>}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x</a:t>
            </a:r>
            <a:r>
              <a:rPr lang="en-US" dirty="0" smtClean="0"/>
              <a:t>-coordinates are the elements in F</a:t>
            </a:r>
            <a:r>
              <a:rPr lang="en-US" baseline="-25000" dirty="0" smtClean="0"/>
              <a:t>2</a:t>
            </a:r>
            <a:r>
              <a:rPr lang="en-US" dirty="0" smtClean="0"/>
              <a:t> = 0/1, 1/2, 1/1</a:t>
            </a:r>
          </a:p>
          <a:p>
            <a:endParaRPr lang="en-US" dirty="0"/>
          </a:p>
        </p:txBody>
      </p:sp>
      <p:pic>
        <p:nvPicPr>
          <p:cNvPr id="5" name="Content Placeholder 4" descr="Pic2.pn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t="-24712" b="-24712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Continuing this process, the </a:t>
            </a:r>
            <a:r>
              <a:rPr lang="en-US" dirty="0" err="1" smtClean="0"/>
              <a:t>x</a:t>
            </a:r>
            <a:r>
              <a:rPr lang="en-US" dirty="0" smtClean="0"/>
              <a:t>-coordinates in F</a:t>
            </a:r>
            <a:r>
              <a:rPr lang="en-US" baseline="-25000" dirty="0" smtClean="0"/>
              <a:t>3</a:t>
            </a:r>
            <a:r>
              <a:rPr lang="en-US" dirty="0" smtClean="0"/>
              <a:t> = </a:t>
            </a:r>
            <a:r>
              <a:rPr lang="en-US" dirty="0" smtClean="0"/>
              <a:t>{0</a:t>
            </a:r>
            <a:r>
              <a:rPr lang="en-US" dirty="0" smtClean="0"/>
              <a:t>/1, 1/3, 1/2, 2/3, 1/</a:t>
            </a:r>
            <a:r>
              <a:rPr lang="en-US" dirty="0" smtClean="0"/>
              <a:t>1}</a:t>
            </a:r>
          </a:p>
          <a:p>
            <a:endParaRPr lang="en-US" dirty="0" smtClean="0"/>
          </a:p>
        </p:txBody>
      </p:sp>
      <p:pic>
        <p:nvPicPr>
          <p:cNvPr id="5" name="Content Placeholder 4" descr="Pic3.pn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t="-24712" b="-24712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Continued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" y="1854994"/>
            <a:ext cx="8229600" cy="639762"/>
          </a:xfrm>
        </p:spPr>
        <p:txBody>
          <a:bodyPr>
            <a:noAutofit/>
          </a:bodyPr>
          <a:lstStyle/>
          <a:p>
            <a:r>
              <a:rPr lang="en-US" sz="3200" dirty="0" smtClean="0"/>
              <a:t>For </a:t>
            </a:r>
            <a:r>
              <a:rPr lang="en-US" sz="3200" i="1" dirty="0" err="1" smtClean="0"/>
              <a:t>n</a:t>
            </a:r>
            <a:r>
              <a:rPr lang="en-US" sz="3200" dirty="0" smtClean="0"/>
              <a:t> ≥ 4, we pickup fractions we don’t need until later </a:t>
            </a:r>
            <a:r>
              <a:rPr lang="en-US" sz="3200" dirty="0" smtClean="0"/>
              <a:t>sequences</a:t>
            </a:r>
          </a:p>
        </p:txBody>
      </p:sp>
      <p:pic>
        <p:nvPicPr>
          <p:cNvPr id="9" name="Content Placeholder 8" descr="Pic4.pn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t="-5822" b="-5822"/>
          <a:stretch>
            <a:fillRect/>
          </a:stretch>
        </p:blipFill>
        <p:spPr>
          <a:xfrm>
            <a:off x="457200" y="2743200"/>
            <a:ext cx="4040188" cy="3382963"/>
          </a:xfrm>
        </p:spPr>
      </p:pic>
      <p:pic>
        <p:nvPicPr>
          <p:cNvPr id="10" name="Content Placeholder 9" descr="Pic5.png"/>
          <p:cNvPicPr>
            <a:picLocks noGrp="1" noChangeAspect="1"/>
          </p:cNvPicPr>
          <p:nvPr>
            <p:ph sz="quarter" idx="4"/>
          </p:nvPr>
        </p:nvPicPr>
        <p:blipFill>
          <a:blip r:embed="rId4"/>
          <a:srcRect t="-5800" b="-5800"/>
          <a:stretch>
            <a:fillRect/>
          </a:stretch>
        </p:blipFill>
        <p:spPr>
          <a:xfrm>
            <a:off x="4645025" y="2743200"/>
            <a:ext cx="4041775" cy="3382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Continued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To discern between fractions in F</a:t>
            </a:r>
            <a:r>
              <a:rPr lang="en-US" baseline="-25000" dirty="0" smtClean="0"/>
              <a:t>n</a:t>
            </a:r>
            <a:r>
              <a:rPr lang="en-US" dirty="0" smtClean="0"/>
              <a:t> and those we save for later, we use the heights of the points in </a:t>
            </a:r>
            <a:r>
              <a:rPr lang="en-US" i="1" dirty="0" smtClean="0"/>
              <a:t>S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" name="Content Placeholder 9" descr="Pic6.pn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t="-24712" b="-24712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So F</a:t>
            </a:r>
            <a:r>
              <a:rPr lang="en-US" baseline="-25000" dirty="0" smtClean="0"/>
              <a:t>n</a:t>
            </a:r>
            <a:r>
              <a:rPr lang="en-US" dirty="0" smtClean="0"/>
              <a:t> = { </a:t>
            </a:r>
            <a:r>
              <a:rPr lang="en-US" dirty="0" err="1" smtClean="0"/>
              <a:t>x</a:t>
            </a:r>
            <a:r>
              <a:rPr lang="en-US" dirty="0" smtClean="0"/>
              <a:t>-values of points in </a:t>
            </a:r>
            <a:r>
              <a:rPr lang="en-US" i="1" dirty="0" smtClean="0"/>
              <a:t>S</a:t>
            </a:r>
            <a:r>
              <a:rPr lang="en-US" dirty="0" smtClean="0"/>
              <a:t> where the </a:t>
            </a:r>
            <a:r>
              <a:rPr lang="en-US" dirty="0" err="1" smtClean="0"/>
              <a:t>y</a:t>
            </a:r>
            <a:r>
              <a:rPr lang="en-US" dirty="0" smtClean="0"/>
              <a:t>-value is one of the </a:t>
            </a:r>
            <a:r>
              <a:rPr lang="en-US" i="1" dirty="0" smtClean="0"/>
              <a:t>n</a:t>
            </a:r>
            <a:r>
              <a:rPr lang="en-US" dirty="0" smtClean="0"/>
              <a:t>th highest possible </a:t>
            </a:r>
            <a:r>
              <a:rPr lang="en-US" dirty="0" smtClean="0"/>
              <a:t>values </a:t>
            </a:r>
            <a:r>
              <a:rPr lang="en-US" dirty="0" smtClean="0"/>
              <a:t>}</a:t>
            </a:r>
            <a:endParaRPr lang="en-US" dirty="0" smtClean="0"/>
          </a:p>
          <a:p>
            <a:r>
              <a:rPr lang="en-US" dirty="0" smtClean="0"/>
              <a:t>In the example on the right is displayed F</a:t>
            </a:r>
            <a:r>
              <a:rPr lang="en-US" baseline="-25000" dirty="0" smtClean="0"/>
              <a:t>6</a:t>
            </a:r>
            <a:endParaRPr lang="en-US" dirty="0" smtClean="0"/>
          </a:p>
          <a:p>
            <a:r>
              <a:rPr lang="en-US" dirty="0" smtClean="0"/>
              <a:t>We did not include the extra four points </a:t>
            </a:r>
            <a:endParaRPr lang="en-US" dirty="0"/>
          </a:p>
        </p:txBody>
      </p:sp>
      <p:pic>
        <p:nvPicPr>
          <p:cNvPr id="8" name="Content Placeholder 7" descr="Pic6.pn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t="-24712" b="-24712"/>
          <a:stretch>
            <a:fillRect/>
          </a:stretch>
        </p:blipFill>
        <p:spPr>
          <a:xfrm>
            <a:off x="4191000" y="609600"/>
            <a:ext cx="5867400" cy="65754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Second Geometric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second construction comes </a:t>
            </a:r>
            <a:r>
              <a:rPr lang="en-US" dirty="0" smtClean="0"/>
              <a:t>from Ford Circles which were studied by </a:t>
            </a:r>
            <a:r>
              <a:rPr lang="en-US" dirty="0" err="1" smtClean="0"/>
              <a:t>Appollonius</a:t>
            </a:r>
            <a:r>
              <a:rPr lang="en-US" dirty="0" smtClean="0"/>
              <a:t> &amp; Descartes and first written about by Lester Ford, Sr.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Construction of Ford Circles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Start with the segment connecting (0,0) and (1,0) and place on top of both endpoints a circle with radius 1/2.</a:t>
            </a:r>
            <a:endParaRPr lang="en-US" dirty="0"/>
          </a:p>
        </p:txBody>
      </p:sp>
      <p:pic>
        <p:nvPicPr>
          <p:cNvPr id="5" name="Content Placeholder 4" descr="Step1.pn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t="-4609" b="-4609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Construction of Ford Circles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each step, fill in the gap with the largest possible circle you can fit tangent to the number line</a:t>
            </a:r>
          </a:p>
          <a:p>
            <a:r>
              <a:rPr lang="en-US" dirty="0" smtClean="0"/>
              <a:t>If there is a tie for multiple places where this circle can fit, you put all of the circles that tied 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Construction of Ford Circles Continued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pic>
        <p:nvPicPr>
          <p:cNvPr id="9" name="Content Placeholder 8" descr="Step2.pn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-2459" r="-2459"/>
          <a:stretch>
            <a:fillRect/>
          </a:stretch>
        </p:blipFill>
        <p:spPr>
          <a:ln>
            <a:solidFill>
              <a:schemeClr val="tx1"/>
            </a:solidFill>
          </a:ln>
        </p:spPr>
      </p:pic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Step 3</a:t>
            </a:r>
            <a:endParaRPr lang="en-US" dirty="0"/>
          </a:p>
        </p:txBody>
      </p:sp>
      <p:pic>
        <p:nvPicPr>
          <p:cNvPr id="10" name="Content Placeholder 9" descr="Step3.png"/>
          <p:cNvPicPr>
            <a:picLocks noGrp="1" noChangeAspect="1"/>
          </p:cNvPicPr>
          <p:nvPr>
            <p:ph sz="quarter" idx="4"/>
          </p:nvPr>
        </p:nvPicPr>
        <p:blipFill>
          <a:blip r:embed="rId3"/>
          <a:srcRect l="-2479" r="-2479"/>
          <a:stretch>
            <a:fillRect/>
          </a:stretch>
        </p:blipFill>
        <p:spPr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n</a:t>
            </a:r>
            <a:r>
              <a:rPr lang="en-US" dirty="0" smtClean="0"/>
              <a:t>th </a:t>
            </a:r>
            <a:r>
              <a:rPr lang="en-US" dirty="0" err="1" smtClean="0"/>
              <a:t>Farey</a:t>
            </a:r>
            <a:r>
              <a:rPr lang="en-US" dirty="0" smtClean="0"/>
              <a:t> sequence is the sequence of fractions between 0 and 1 which has denominators less than or equal to </a:t>
            </a:r>
            <a:r>
              <a:rPr lang="en-US" i="1" dirty="0" err="1" smtClean="0"/>
              <a:t>n</a:t>
            </a:r>
            <a:r>
              <a:rPr lang="en-US" dirty="0" smtClean="0"/>
              <a:t> in reduced form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These fractions are arranged in increasing size from 0/1, the first fraction, to 1/1, the last fraction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Construction of Ford Circles Continued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Step 4</a:t>
            </a:r>
            <a:endParaRPr lang="en-US" dirty="0"/>
          </a:p>
        </p:txBody>
      </p:sp>
      <p:pic>
        <p:nvPicPr>
          <p:cNvPr id="15" name="Content Placeholder 14" descr="Step4.pn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l="-2459" r="-2459"/>
          <a:stretch>
            <a:fillRect/>
          </a:stretch>
        </p:blipFill>
        <p:spPr>
          <a:ln>
            <a:solidFill>
              <a:schemeClr val="tx1"/>
            </a:solidFill>
          </a:ln>
        </p:spPr>
      </p:pic>
      <p:sp>
        <p:nvSpPr>
          <p:cNvPr id="13" name="Text Placeholder 1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Step 5</a:t>
            </a:r>
            <a:endParaRPr lang="en-US" dirty="0"/>
          </a:p>
        </p:txBody>
      </p:sp>
      <p:pic>
        <p:nvPicPr>
          <p:cNvPr id="16" name="Content Placeholder 15" descr="Step5.png"/>
          <p:cNvPicPr>
            <a:picLocks noGrp="1" noChangeAspect="1"/>
          </p:cNvPicPr>
          <p:nvPr>
            <p:ph sz="quarter" idx="4"/>
          </p:nvPr>
        </p:nvPicPr>
        <p:blipFill>
          <a:blip r:embed="rId4"/>
          <a:srcRect l="-2479" r="-2479"/>
          <a:stretch>
            <a:fillRect/>
          </a:stretch>
        </p:blipFill>
        <p:spPr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Extract the </a:t>
            </a:r>
            <a:r>
              <a:rPr lang="en-US" dirty="0" err="1" smtClean="0"/>
              <a:t>Farey</a:t>
            </a:r>
            <a:r>
              <a:rPr lang="en-US" dirty="0" smtClean="0"/>
              <a:t> Sequences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n</a:t>
            </a:r>
            <a:r>
              <a:rPr lang="en-US" dirty="0" smtClean="0"/>
              <a:t> can be extracted from the </a:t>
            </a:r>
            <a:r>
              <a:rPr lang="en-US" i="1" dirty="0" smtClean="0"/>
              <a:t>n</a:t>
            </a:r>
            <a:r>
              <a:rPr lang="en-US" dirty="0" smtClean="0"/>
              <a:t>th step by looking at the coordinates of the points where every circle touches the number line</a:t>
            </a:r>
          </a:p>
          <a:p>
            <a:r>
              <a:rPr lang="en-US" dirty="0" smtClean="0"/>
              <a:t>There is an obvious advantage to this construction, that you don’t get extra fractions in the </a:t>
            </a:r>
            <a:r>
              <a:rPr lang="en-US" i="1" dirty="0" smtClean="0"/>
              <a:t>n</a:t>
            </a:r>
            <a:r>
              <a:rPr lang="en-US" dirty="0" smtClean="0"/>
              <a:t>th step that you need to throw away to construct F</a:t>
            </a:r>
            <a:r>
              <a:rPr lang="en-US" baseline="-25000" dirty="0" smtClean="0"/>
              <a:t>n </a:t>
            </a:r>
            <a:r>
              <a:rPr lang="en-US" dirty="0" smtClean="0"/>
              <a:t>(or save them for later if you’re constructing the sequence further)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 Interesting Equivalence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</a:t>
            </a:r>
            <a:r>
              <a:rPr lang="en-US" i="1" dirty="0" err="1" smtClean="0"/>
              <a:t>a</a:t>
            </a:r>
            <a:r>
              <a:rPr lang="en-US" baseline="-25000" dirty="0" err="1" smtClean="0"/>
              <a:t>k,n</a:t>
            </a:r>
            <a:r>
              <a:rPr lang="en-US" dirty="0" smtClean="0"/>
              <a:t> be equal to the </a:t>
            </a:r>
            <a:r>
              <a:rPr lang="en-US" i="1" dirty="0" err="1" smtClean="0"/>
              <a:t>k</a:t>
            </a:r>
            <a:r>
              <a:rPr lang="en-US" dirty="0" err="1" smtClean="0"/>
              <a:t>th</a:t>
            </a:r>
            <a:r>
              <a:rPr lang="en-US" dirty="0" smtClean="0"/>
              <a:t> term in the </a:t>
            </a:r>
            <a:r>
              <a:rPr lang="en-US" i="1" dirty="0" smtClean="0"/>
              <a:t>n</a:t>
            </a:r>
            <a:r>
              <a:rPr lang="en-US" dirty="0" smtClean="0"/>
              <a:t>th </a:t>
            </a:r>
            <a:r>
              <a:rPr lang="en-US" dirty="0" err="1" smtClean="0"/>
              <a:t>Farey</a:t>
            </a:r>
            <a:r>
              <a:rPr lang="en-US" dirty="0" smtClean="0"/>
              <a:t> sequence</a:t>
            </a:r>
          </a:p>
          <a:p>
            <a:pPr lvl="1"/>
            <a:r>
              <a:rPr lang="en-US" dirty="0" smtClean="0"/>
              <a:t>For example, </a:t>
            </a:r>
            <a:r>
              <a:rPr lang="en-US" i="1" dirty="0" smtClean="0"/>
              <a:t>a</a:t>
            </a:r>
            <a:r>
              <a:rPr lang="en-US" baseline="-25000" dirty="0" smtClean="0"/>
              <a:t>2,5</a:t>
            </a:r>
            <a:r>
              <a:rPr lang="en-US" dirty="0" smtClean="0"/>
              <a:t> is equal to 1/5 since F</a:t>
            </a:r>
            <a:r>
              <a:rPr lang="en-US" baseline="-25000" dirty="0" smtClean="0"/>
              <a:t>5</a:t>
            </a:r>
            <a:r>
              <a:rPr lang="en-US" dirty="0" smtClean="0"/>
              <a:t> is equal to </a:t>
            </a:r>
            <a:r>
              <a:rPr lang="en-US" dirty="0" smtClean="0"/>
              <a:t>{0/1, 1/5, 1/4, 1/3, 2/5, 1/2, 3/5, 2/3, 3/4, 4/5, 1/1</a:t>
            </a:r>
            <a:r>
              <a:rPr lang="en-US" dirty="0" smtClean="0"/>
              <a:t>}</a:t>
            </a:r>
          </a:p>
          <a:p>
            <a:r>
              <a:rPr lang="en-US" dirty="0" smtClean="0"/>
              <a:t>Let </a:t>
            </a:r>
            <a:r>
              <a:rPr lang="en-US" i="1" dirty="0" err="1" smtClean="0"/>
              <a:t>m</a:t>
            </a:r>
            <a:r>
              <a:rPr lang="en-US" baseline="-25000" dirty="0" err="1" smtClean="0"/>
              <a:t>n</a:t>
            </a:r>
            <a:r>
              <a:rPr lang="en-US" dirty="0" smtClean="0"/>
              <a:t> = |F</a:t>
            </a:r>
            <a:r>
              <a:rPr lang="en-US" baseline="-25000" dirty="0" smtClean="0"/>
              <a:t>n</a:t>
            </a:r>
            <a:r>
              <a:rPr lang="en-US" dirty="0" smtClean="0"/>
              <a:t>|- 1</a:t>
            </a:r>
          </a:p>
          <a:p>
            <a:pPr lvl="1"/>
            <a:r>
              <a:rPr lang="en-US" dirty="0" smtClean="0"/>
              <a:t>(ex. </a:t>
            </a:r>
            <a:r>
              <a:rPr lang="en-US" i="1" dirty="0" smtClean="0"/>
              <a:t>m</a:t>
            </a:r>
            <a:r>
              <a:rPr lang="en-US" baseline="-25000" dirty="0" smtClean="0"/>
              <a:t>5</a:t>
            </a:r>
            <a:r>
              <a:rPr lang="en-US" dirty="0" smtClean="0"/>
              <a:t> = 10)</a:t>
            </a:r>
          </a:p>
          <a:p>
            <a:r>
              <a:rPr lang="en-US" dirty="0" smtClean="0"/>
              <a:t>Let 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k,n</a:t>
            </a:r>
            <a:r>
              <a:rPr lang="en-US" dirty="0" smtClean="0"/>
              <a:t> be equal to </a:t>
            </a:r>
            <a:r>
              <a:rPr lang="en-US" i="1" dirty="0" err="1" smtClean="0"/>
              <a:t>a</a:t>
            </a:r>
            <a:r>
              <a:rPr lang="en-US" baseline="-25000" dirty="0" err="1" smtClean="0"/>
              <a:t>k,n</a:t>
            </a:r>
            <a:r>
              <a:rPr lang="en-US" dirty="0" smtClean="0"/>
              <a:t> – </a:t>
            </a:r>
            <a:r>
              <a:rPr lang="en-US" i="1" dirty="0" err="1" smtClean="0"/>
              <a:t>k</a:t>
            </a:r>
            <a:r>
              <a:rPr lang="en-US" dirty="0" err="1" smtClean="0"/>
              <a:t>/</a:t>
            </a:r>
            <a:r>
              <a:rPr lang="en-US" i="1" dirty="0" err="1" smtClean="0"/>
              <a:t>m</a:t>
            </a:r>
            <a:r>
              <a:rPr lang="en-US" baseline="-25000" dirty="0" err="1" smtClean="0"/>
              <a:t>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Interesting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think of </a:t>
            </a:r>
            <a:r>
              <a:rPr lang="en-US" dirty="0" err="1" smtClean="0"/>
              <a:t>Σ</a:t>
            </a:r>
            <a:r>
              <a:rPr lang="en-US" i="1" dirty="0" err="1" smtClean="0"/>
              <a:t>d</a:t>
            </a:r>
            <a:r>
              <a:rPr lang="en-US" baseline="-25000" dirty="0" err="1" smtClean="0"/>
              <a:t>k,n</a:t>
            </a:r>
            <a:r>
              <a:rPr lang="en-US" dirty="0" smtClean="0"/>
              <a:t> as how far F</a:t>
            </a:r>
            <a:r>
              <a:rPr lang="en-US" baseline="-25000" dirty="0" smtClean="0"/>
              <a:t>n</a:t>
            </a:r>
            <a:r>
              <a:rPr lang="en-US" dirty="0" smtClean="0"/>
              <a:t> is from being equally distributed on the interval [0,1]</a:t>
            </a:r>
          </a:p>
          <a:p>
            <a:r>
              <a:rPr lang="en-US" dirty="0" smtClean="0"/>
              <a:t>It has been hypothesized that the following two statements are true: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1835150" y="5461000"/>
          <a:ext cx="2838450" cy="1092200"/>
        </p:xfrm>
        <a:graphic>
          <a:graphicData uri="http://schemas.openxmlformats.org/presentationml/2006/ole">
            <p:oleObj spid="_x0000_s51203" name="Equation" r:id="rId3" imgW="1028700" imgH="457200" progId="Equation.3">
              <p:embed/>
            </p:oleObj>
          </a:graphicData>
        </a:graphic>
      </p:graphicFrame>
      <p:graphicFrame>
        <p:nvGraphicFramePr>
          <p:cNvPr id="51204" name="Object 4"/>
          <p:cNvGraphicFramePr>
            <a:graphicFrameLocks noChangeAspect="1"/>
          </p:cNvGraphicFramePr>
          <p:nvPr/>
        </p:nvGraphicFramePr>
        <p:xfrm>
          <a:off x="1835150" y="4390438"/>
          <a:ext cx="2609850" cy="1070562"/>
        </p:xfrm>
        <a:graphic>
          <a:graphicData uri="http://schemas.openxmlformats.org/presentationml/2006/ole">
            <p:oleObj spid="_x0000_s51204" name="Equation" r:id="rId4" imgW="927100" imgH="457200" progId="Equation.3">
              <p:embed/>
            </p:oleObj>
          </a:graphicData>
        </a:graphic>
      </p:graphicFrame>
      <p:graphicFrame>
        <p:nvGraphicFramePr>
          <p:cNvPr id="51205" name="Object 5"/>
          <p:cNvGraphicFramePr>
            <a:graphicFrameLocks noChangeAspect="1"/>
          </p:cNvGraphicFramePr>
          <p:nvPr/>
        </p:nvGraphicFramePr>
        <p:xfrm>
          <a:off x="5181600" y="5802313"/>
          <a:ext cx="1371600" cy="323850"/>
        </p:xfrm>
        <a:graphic>
          <a:graphicData uri="http://schemas.openxmlformats.org/presentationml/2006/ole">
            <p:oleObj spid="_x0000_s51205" name="Equation" r:id="rId5" imgW="558800" imgH="139700" progId="Equation.3">
              <p:embed/>
            </p:oleObj>
          </a:graphicData>
        </a:graphic>
      </p:graphicFrame>
      <p:graphicFrame>
        <p:nvGraphicFramePr>
          <p:cNvPr id="51206" name="Object 6"/>
          <p:cNvGraphicFramePr>
            <a:graphicFrameLocks noChangeAspect="1"/>
          </p:cNvGraphicFramePr>
          <p:nvPr/>
        </p:nvGraphicFramePr>
        <p:xfrm>
          <a:off x="5181600" y="4648200"/>
          <a:ext cx="1096963" cy="365125"/>
        </p:xfrm>
        <a:graphic>
          <a:graphicData uri="http://schemas.openxmlformats.org/presentationml/2006/ole">
            <p:oleObj spid="_x0000_s51206" name="Equation" r:id="rId6" imgW="508000" imgH="127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983163"/>
            <a:ext cx="8229600" cy="1143000"/>
          </a:xfrm>
        </p:spPr>
        <p:txBody>
          <a:bodyPr/>
          <a:lstStyle/>
          <a:p>
            <a:r>
              <a:rPr lang="en-US" dirty="0" smtClean="0"/>
              <a:t>THE RIEMANN </a:t>
            </a:r>
            <a:r>
              <a:rPr lang="en-US" dirty="0" smtClean="0"/>
              <a:t>HYPOTHESIS!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57600"/>
          </a:xfrm>
        </p:spPr>
        <p:txBody>
          <a:bodyPr/>
          <a:lstStyle/>
          <a:p>
            <a:r>
              <a:rPr lang="en-US" dirty="0" smtClean="0"/>
              <a:t>Neither of these equations have been proved yet</a:t>
            </a:r>
          </a:p>
          <a:p>
            <a:r>
              <a:rPr lang="en-US" dirty="0" smtClean="0"/>
              <a:t>However, in 1924, Jerome </a:t>
            </a:r>
            <a:r>
              <a:rPr lang="en-US" dirty="0" err="1" smtClean="0"/>
              <a:t>Franel</a:t>
            </a:r>
            <a:r>
              <a:rPr lang="en-US" dirty="0" smtClean="0"/>
              <a:t> and Edmund Landau proved that both of these statements are equivalent to …</a:t>
            </a:r>
            <a:endParaRPr lang="en-US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 Interesting Equivalence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for listening!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Any 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Farey</a:t>
            </a:r>
            <a:r>
              <a:rPr lang="en-US" dirty="0" smtClean="0"/>
              <a:t> Sequences of Orders 1-7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dirty="0" smtClean="0"/>
          </a:p>
          <a:p>
            <a:r>
              <a:rPr lang="en-US" sz="1800" dirty="0" smtClean="0"/>
              <a:t>F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 = {0/1, 1/1}</a:t>
            </a:r>
          </a:p>
          <a:p>
            <a:r>
              <a:rPr lang="en-US" sz="1800" dirty="0" smtClean="0"/>
              <a:t>F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 = {0/1, 1/2, 1/1}</a:t>
            </a:r>
          </a:p>
          <a:p>
            <a:r>
              <a:rPr lang="en-US" sz="1800" dirty="0" smtClean="0"/>
              <a:t>F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 = {0/1, 1/3, 1/2, 2/3, 1/1}</a:t>
            </a:r>
          </a:p>
          <a:p>
            <a:r>
              <a:rPr lang="en-US" sz="1800" dirty="0" smtClean="0"/>
              <a:t>F</a:t>
            </a:r>
            <a:r>
              <a:rPr lang="en-US" sz="1800" baseline="-25000" dirty="0" smtClean="0"/>
              <a:t>4</a:t>
            </a:r>
            <a:r>
              <a:rPr lang="en-US" sz="1800" dirty="0" smtClean="0"/>
              <a:t> = {0/1, 1/4, 1/3, 1/2, 2/3, 3/4, 1/1}</a:t>
            </a:r>
          </a:p>
          <a:p>
            <a:r>
              <a:rPr lang="en-US" sz="1800" dirty="0" smtClean="0"/>
              <a:t>F</a:t>
            </a:r>
            <a:r>
              <a:rPr lang="en-US" sz="1800" baseline="-25000" dirty="0" smtClean="0"/>
              <a:t>5</a:t>
            </a:r>
            <a:r>
              <a:rPr lang="en-US" sz="1800" dirty="0" smtClean="0"/>
              <a:t> = {0/1, 1/5, 1/4, 1/3, 2/5, 1/2, 3/5, 2/3, 3/4, 4/5, 1/1}</a:t>
            </a:r>
          </a:p>
          <a:p>
            <a:r>
              <a:rPr lang="en-US" sz="1800" dirty="0" smtClean="0"/>
              <a:t>F</a:t>
            </a:r>
            <a:r>
              <a:rPr lang="en-US" sz="1800" baseline="-25000" dirty="0" smtClean="0"/>
              <a:t>6</a:t>
            </a:r>
            <a:r>
              <a:rPr lang="en-US" sz="1800" dirty="0" smtClean="0"/>
              <a:t> = {0/1, 1/6, 1/5, 1/4, 1/3, 2/5, 1/2, 3/5, 2/3, 3/4, 4/5, 5/6, 1/1}</a:t>
            </a:r>
          </a:p>
          <a:p>
            <a:r>
              <a:rPr lang="en-US" sz="1800" dirty="0" smtClean="0"/>
              <a:t>F</a:t>
            </a:r>
            <a:r>
              <a:rPr lang="en-US" sz="1800" baseline="-25000" dirty="0" smtClean="0"/>
              <a:t>7</a:t>
            </a:r>
            <a:r>
              <a:rPr lang="en-US" sz="1800" dirty="0" smtClean="0"/>
              <a:t> = {0/1, 1/7, 1/6, 1/5, 1/4, 2/7, 1/3, 2/5, 3/7, 1/2, 4/7, 3/5, 2/3, 5/7, 3/4, 4/5, 5/6, 6/7, 1/1}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2800" dirty="0" smtClean="0"/>
              <a:t>Notice how the increases in </a:t>
            </a:r>
            <a:r>
              <a:rPr lang="en-US" sz="2800" dirty="0" smtClean="0"/>
              <a:t>length of order </a:t>
            </a:r>
            <a:r>
              <a:rPr lang="en-US" sz="2800" dirty="0" smtClean="0"/>
              <a:t>varies!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Farey</a:t>
            </a:r>
            <a:r>
              <a:rPr lang="en-US" dirty="0" smtClean="0"/>
              <a:t> Sequence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Notice that F</a:t>
            </a:r>
            <a:r>
              <a:rPr lang="en-US" baseline="-25000" dirty="0" smtClean="0"/>
              <a:t>n</a:t>
            </a:r>
            <a:r>
              <a:rPr lang="en-US" dirty="0" smtClean="0"/>
              <a:t> contains all the members of F</a:t>
            </a:r>
            <a:r>
              <a:rPr lang="en-US" baseline="-25000" dirty="0" smtClean="0"/>
              <a:t>n-1</a:t>
            </a:r>
            <a:endParaRPr lang="en-US" dirty="0" smtClean="0"/>
          </a:p>
          <a:p>
            <a:r>
              <a:rPr lang="en-US" dirty="0" smtClean="0"/>
              <a:t>The fractions added to the </a:t>
            </a:r>
            <a:r>
              <a:rPr lang="en-US" i="1" dirty="0" smtClean="0"/>
              <a:t>n</a:t>
            </a:r>
            <a:r>
              <a:rPr lang="en-US" dirty="0" smtClean="0"/>
              <a:t>th sequence are all of the form </a:t>
            </a:r>
            <a:r>
              <a:rPr lang="en-US" i="1" dirty="0" err="1" smtClean="0"/>
              <a:t>k</a:t>
            </a:r>
            <a:r>
              <a:rPr lang="en-US" dirty="0" err="1" smtClean="0"/>
              <a:t>/</a:t>
            </a:r>
            <a:r>
              <a:rPr lang="en-US" i="1" dirty="0" err="1" smtClean="0"/>
              <a:t>n</a:t>
            </a:r>
            <a:r>
              <a:rPr lang="en-US" dirty="0" smtClean="0"/>
              <a:t> where </a:t>
            </a:r>
            <a:r>
              <a:rPr lang="en-US" i="1" dirty="0" err="1" smtClean="0"/>
              <a:t>k</a:t>
            </a:r>
            <a:r>
              <a:rPr lang="en-US" dirty="0" smtClean="0"/>
              <a:t> &lt; </a:t>
            </a:r>
            <a:r>
              <a:rPr lang="en-US" i="1" dirty="0" err="1" smtClean="0"/>
              <a:t>n</a:t>
            </a:r>
            <a:endParaRPr lang="en-US" i="1" dirty="0" smtClean="0"/>
          </a:p>
          <a:p>
            <a:r>
              <a:rPr lang="en-US" dirty="0" smtClean="0"/>
              <a:t>But if </a:t>
            </a:r>
            <a:r>
              <a:rPr lang="en-US" i="1" dirty="0" err="1" smtClean="0"/>
              <a:t>k</a:t>
            </a:r>
            <a:r>
              <a:rPr lang="en-US" dirty="0" smtClean="0"/>
              <a:t> and </a:t>
            </a:r>
            <a:r>
              <a:rPr lang="en-US" i="1" dirty="0" err="1" smtClean="0"/>
              <a:t>n</a:t>
            </a:r>
            <a:r>
              <a:rPr lang="en-US" dirty="0" smtClean="0"/>
              <a:t> are not </a:t>
            </a:r>
            <a:r>
              <a:rPr lang="en-US" dirty="0" err="1" smtClean="0"/>
              <a:t>coprime</a:t>
            </a:r>
            <a:r>
              <a:rPr lang="en-US" dirty="0" smtClean="0"/>
              <a:t>, then the fraction was accounted for in a previous sequence and therefore not added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 for Sequence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we add a fraction for each positive integer </a:t>
            </a:r>
            <a:r>
              <a:rPr lang="en-US" dirty="0" err="1" smtClean="0"/>
              <a:t>coprime</a:t>
            </a:r>
            <a:r>
              <a:rPr lang="en-US" dirty="0" smtClean="0"/>
              <a:t> and less than </a:t>
            </a:r>
            <a:r>
              <a:rPr lang="en-US" i="1" dirty="0" err="1" smtClean="0"/>
              <a:t>n</a:t>
            </a:r>
            <a:r>
              <a:rPr lang="en-US" dirty="0" smtClean="0"/>
              <a:t>, we end up increasing the sequence </a:t>
            </a:r>
            <a:r>
              <a:rPr lang="en-US" dirty="0" smtClean="0">
                <a:latin typeface="+mj-lt"/>
              </a:rPr>
              <a:t>length </a:t>
            </a:r>
            <a:r>
              <a:rPr lang="en-US" dirty="0" smtClean="0">
                <a:latin typeface="+mj-lt"/>
                <a:cs typeface=""/>
              </a:rPr>
              <a:t>by </a:t>
            </a:r>
            <a:r>
              <a:rPr lang="en-US" dirty="0" err="1" smtClean="0">
                <a:latin typeface=""/>
                <a:ea typeface="Lucida Grande"/>
                <a:cs typeface=""/>
              </a:rPr>
              <a:t>φ</a:t>
            </a:r>
            <a:r>
              <a:rPr lang="en-US" dirty="0" err="1" smtClean="0">
                <a:latin typeface="+mj-lt"/>
                <a:ea typeface="Lucida Grande"/>
                <a:cs typeface=""/>
              </a:rPr>
              <a:t>(</a:t>
            </a:r>
            <a:r>
              <a:rPr lang="en-US" i="1" dirty="0" err="1" smtClean="0">
                <a:latin typeface="+mj-lt"/>
                <a:ea typeface="Lucida Grande"/>
                <a:cs typeface=""/>
              </a:rPr>
              <a:t>n</a:t>
            </a:r>
            <a:r>
              <a:rPr lang="en-US" dirty="0" smtClean="0">
                <a:latin typeface="+mj-lt"/>
                <a:ea typeface="Lucida Grande"/>
                <a:cs typeface=""/>
              </a:rPr>
              <a:t>), the Euler </a:t>
            </a:r>
            <a:r>
              <a:rPr lang="en-US" dirty="0" err="1" smtClean="0">
                <a:latin typeface="+mj-lt"/>
                <a:ea typeface="Lucida Grande"/>
                <a:cs typeface=""/>
              </a:rPr>
              <a:t>totient</a:t>
            </a:r>
            <a:r>
              <a:rPr lang="en-US" dirty="0" smtClean="0">
                <a:latin typeface="+mj-lt"/>
                <a:ea typeface="Lucida Grande"/>
                <a:cs typeface=""/>
              </a:rPr>
              <a:t> function, when </a:t>
            </a:r>
            <a:r>
              <a:rPr lang="en-US" dirty="0" smtClean="0">
                <a:latin typeface="+mj-lt"/>
                <a:ea typeface="Lucida Grande"/>
                <a:cs typeface=""/>
              </a:rPr>
              <a:t>going from F</a:t>
            </a:r>
            <a:r>
              <a:rPr lang="en-US" baseline="-25000" dirty="0" smtClean="0">
                <a:latin typeface="+mj-lt"/>
                <a:ea typeface="Lucida Grande"/>
                <a:cs typeface=""/>
              </a:rPr>
              <a:t>n-1</a:t>
            </a:r>
            <a:r>
              <a:rPr lang="en-US" dirty="0" smtClean="0">
                <a:latin typeface="+mj-lt"/>
                <a:ea typeface="Lucida Grande"/>
                <a:cs typeface=""/>
              </a:rPr>
              <a:t> to F</a:t>
            </a:r>
            <a:r>
              <a:rPr lang="en-US" baseline="-25000" dirty="0" smtClean="0">
                <a:latin typeface="+mj-lt"/>
                <a:ea typeface="Lucida Grande"/>
                <a:cs typeface=""/>
              </a:rPr>
              <a:t>n</a:t>
            </a:r>
            <a:endParaRPr lang="en-US" dirty="0" smtClean="0">
              <a:latin typeface="+mj-lt"/>
              <a:ea typeface="Lucida Grande"/>
              <a:cs typeface=""/>
            </a:endParaRPr>
          </a:p>
          <a:p>
            <a:r>
              <a:rPr lang="en-US" dirty="0" smtClean="0">
                <a:latin typeface="+mj-lt"/>
                <a:ea typeface="Lucida Grande"/>
                <a:cs typeface=""/>
              </a:rPr>
              <a:t>This gives us |F</a:t>
            </a:r>
            <a:r>
              <a:rPr lang="en-US" baseline="-25000" dirty="0" smtClean="0">
                <a:latin typeface="+mj-lt"/>
                <a:ea typeface="Lucida Grande"/>
                <a:cs typeface=""/>
              </a:rPr>
              <a:t>n</a:t>
            </a:r>
            <a:r>
              <a:rPr lang="en-US" dirty="0" smtClean="0">
                <a:latin typeface="+mj-lt"/>
                <a:ea typeface="Lucida Grande"/>
                <a:cs typeface=""/>
              </a:rPr>
              <a:t>| = |F</a:t>
            </a:r>
            <a:r>
              <a:rPr lang="en-US" baseline="-25000" dirty="0" smtClean="0">
                <a:latin typeface="+mj-lt"/>
                <a:ea typeface="Lucida Grande"/>
                <a:cs typeface=""/>
              </a:rPr>
              <a:t>n-1</a:t>
            </a:r>
            <a:r>
              <a:rPr lang="en-US" dirty="0" smtClean="0">
                <a:latin typeface="+mj-lt"/>
                <a:ea typeface="Lucida Grande"/>
                <a:cs typeface=""/>
              </a:rPr>
              <a:t>| + </a:t>
            </a:r>
            <a:r>
              <a:rPr lang="en-US" b="1" dirty="0" err="1" smtClean="0">
                <a:latin typeface="Lucida Grande"/>
                <a:ea typeface="Lucida Grande"/>
                <a:cs typeface="Lucida Grande"/>
              </a:rPr>
              <a:t>φ</a:t>
            </a:r>
            <a:r>
              <a:rPr lang="en-US" dirty="0" err="1" smtClean="0">
                <a:latin typeface="+mj-lt"/>
                <a:ea typeface="Lucida Grande"/>
                <a:cs typeface="Lucida Grande"/>
              </a:rPr>
              <a:t>(</a:t>
            </a:r>
            <a:r>
              <a:rPr lang="en-US" i="1" dirty="0" err="1" smtClean="0">
                <a:latin typeface="+mj-lt"/>
                <a:ea typeface="Lucida Grande"/>
                <a:cs typeface="Lucida Grande"/>
              </a:rPr>
              <a:t>n</a:t>
            </a:r>
            <a:r>
              <a:rPr lang="en-US" dirty="0" smtClean="0">
                <a:latin typeface="+mj-lt"/>
                <a:ea typeface="Lucida Grande"/>
                <a:cs typeface="Lucida Grande"/>
              </a:rPr>
              <a:t>)</a:t>
            </a:r>
            <a:endParaRPr lang="en-US" dirty="0" smtClean="0">
              <a:latin typeface="+mj-lt"/>
              <a:ea typeface="Lucida Grande"/>
              <a:cs typeface="Lucida Grande"/>
            </a:endParaRPr>
          </a:p>
          <a:p>
            <a:r>
              <a:rPr lang="en-US" dirty="0" smtClean="0">
                <a:latin typeface="+mj-lt"/>
                <a:ea typeface="Lucida Grande"/>
                <a:cs typeface="Lucida Grande"/>
              </a:rPr>
              <a:t>Using the fact that |F</a:t>
            </a:r>
            <a:r>
              <a:rPr lang="en-US" baseline="-25000" dirty="0" smtClean="0">
                <a:latin typeface="+mj-lt"/>
                <a:ea typeface="Lucida Grande"/>
                <a:cs typeface="Lucida Grande"/>
              </a:rPr>
              <a:t>1</a:t>
            </a:r>
            <a:r>
              <a:rPr lang="en-US" dirty="0" smtClean="0">
                <a:latin typeface="+mj-lt"/>
                <a:ea typeface="Lucida Grande"/>
                <a:cs typeface="Lucida Grande"/>
              </a:rPr>
              <a:t>| = 2, we get:</a:t>
            </a:r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2341229" y="5577681"/>
          <a:ext cx="4342145" cy="1096963"/>
        </p:xfrm>
        <a:graphic>
          <a:graphicData uri="http://schemas.openxmlformats.org/presentationml/2006/ole">
            <p:oleObj spid="_x0000_s21507" name="Equation" r:id="rId3" imgW="1206500" imgH="304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Farey</a:t>
            </a:r>
            <a:r>
              <a:rPr lang="en-US" dirty="0" smtClean="0"/>
              <a:t> Neighbors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Fractions which appear as neighbors in some </a:t>
            </a:r>
            <a:r>
              <a:rPr lang="en-US" dirty="0" err="1" smtClean="0"/>
              <a:t>Farey</a:t>
            </a:r>
            <a:r>
              <a:rPr lang="en-US" dirty="0" smtClean="0"/>
              <a:t> sequence have interesting properties</a:t>
            </a:r>
          </a:p>
          <a:p>
            <a:pPr lvl="1"/>
            <a:r>
              <a:rPr lang="en-US" dirty="0" smtClean="0"/>
              <a:t>These neighbors are known as a </a:t>
            </a:r>
            <a:r>
              <a:rPr lang="en-US" dirty="0" err="1" smtClean="0"/>
              <a:t>Farey</a:t>
            </a:r>
            <a:r>
              <a:rPr lang="en-US" dirty="0" smtClean="0"/>
              <a:t> pair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If a/</a:t>
            </a:r>
            <a:r>
              <a:rPr lang="en-US" dirty="0" err="1" smtClean="0"/>
              <a:t>b</a:t>
            </a:r>
            <a:r>
              <a:rPr lang="en-US" dirty="0" smtClean="0"/>
              <a:t> and </a:t>
            </a:r>
            <a:r>
              <a:rPr lang="en-US" dirty="0" err="1" smtClean="0"/>
              <a:t>c/d</a:t>
            </a:r>
            <a:r>
              <a:rPr lang="en-US" dirty="0" smtClean="0"/>
              <a:t> are a </a:t>
            </a:r>
            <a:r>
              <a:rPr lang="en-US" dirty="0" err="1" smtClean="0"/>
              <a:t>Farey</a:t>
            </a:r>
            <a:r>
              <a:rPr lang="en-US" dirty="0" smtClean="0"/>
              <a:t> pair, and a/</a:t>
            </a:r>
            <a:r>
              <a:rPr lang="en-US" dirty="0" err="1" smtClean="0"/>
              <a:t>b</a:t>
            </a:r>
            <a:r>
              <a:rPr lang="en-US" dirty="0" smtClean="0"/>
              <a:t> &lt; </a:t>
            </a:r>
            <a:r>
              <a:rPr lang="en-US" dirty="0" err="1" smtClean="0"/>
              <a:t>c/d</a:t>
            </a:r>
            <a:r>
              <a:rPr lang="en-US" dirty="0" smtClean="0"/>
              <a:t>, then </a:t>
            </a:r>
            <a:r>
              <a:rPr lang="en-US" dirty="0" err="1" smtClean="0"/>
              <a:t>bc</a:t>
            </a:r>
            <a:r>
              <a:rPr lang="en-US" dirty="0" smtClean="0"/>
              <a:t> – ad = 1</a:t>
            </a:r>
          </a:p>
          <a:p>
            <a:r>
              <a:rPr lang="en-US" dirty="0" smtClean="0"/>
              <a:t>Shockingly, the converse is also true: if </a:t>
            </a:r>
            <a:r>
              <a:rPr lang="en-US" dirty="0" err="1" smtClean="0"/>
              <a:t>bc</a:t>
            </a:r>
            <a:r>
              <a:rPr lang="en-US" dirty="0" smtClean="0"/>
              <a:t> – ad = 1, then a/</a:t>
            </a:r>
            <a:r>
              <a:rPr lang="en-US" dirty="0" err="1" smtClean="0"/>
              <a:t>b</a:t>
            </a:r>
            <a:r>
              <a:rPr lang="en-US" dirty="0" smtClean="0"/>
              <a:t> and </a:t>
            </a:r>
            <a:r>
              <a:rPr lang="en-US" dirty="0" err="1" smtClean="0"/>
              <a:t>c/d</a:t>
            </a:r>
            <a:r>
              <a:rPr lang="en-US" dirty="0" smtClean="0"/>
              <a:t> are a </a:t>
            </a:r>
            <a:r>
              <a:rPr lang="en-US" dirty="0" err="1" smtClean="0"/>
              <a:t>Farey</a:t>
            </a:r>
            <a:r>
              <a:rPr lang="en-US" dirty="0" smtClean="0"/>
              <a:t> pair for some </a:t>
            </a:r>
            <a:r>
              <a:rPr lang="en-US" i="1" dirty="0" err="1" smtClean="0"/>
              <a:t>n</a:t>
            </a:r>
            <a:endParaRPr lang="en-US" i="1" dirty="0" smtClean="0"/>
          </a:p>
          <a:p>
            <a:r>
              <a:rPr lang="en-US" dirty="0" smtClean="0"/>
              <a:t>They are a </a:t>
            </a:r>
            <a:r>
              <a:rPr lang="en-US" dirty="0" err="1" smtClean="0"/>
              <a:t>Farey</a:t>
            </a:r>
            <a:r>
              <a:rPr lang="en-US" dirty="0" smtClean="0"/>
              <a:t> pair in F</a:t>
            </a:r>
            <a:r>
              <a:rPr lang="en-US" baseline="-25000" dirty="0" smtClean="0"/>
              <a:t>n</a:t>
            </a:r>
            <a:r>
              <a:rPr lang="en-US" dirty="0" smtClean="0"/>
              <a:t> where </a:t>
            </a:r>
            <a:r>
              <a:rPr lang="en-US" i="1" dirty="0" err="1" smtClean="0"/>
              <a:t>n</a:t>
            </a:r>
            <a:r>
              <a:rPr lang="en-US" dirty="0" smtClean="0"/>
              <a:t> = </a:t>
            </a:r>
            <a:r>
              <a:rPr lang="en-US" dirty="0" err="1" smtClean="0"/>
              <a:t>max(b,d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5/7 and 3/4 satisfy </a:t>
            </a:r>
            <a:r>
              <a:rPr lang="en-US" dirty="0" err="1" smtClean="0"/>
              <a:t>bc</a:t>
            </a:r>
            <a:r>
              <a:rPr lang="en-US" dirty="0" smtClean="0"/>
              <a:t> – ad = 1</a:t>
            </a:r>
          </a:p>
          <a:p>
            <a:pPr lvl="1"/>
            <a:r>
              <a:rPr lang="en-US" dirty="0" smtClean="0"/>
              <a:t>So, 5/7 and 3/4 are a </a:t>
            </a:r>
            <a:r>
              <a:rPr lang="en-US" dirty="0" err="1" smtClean="0"/>
              <a:t>Farey</a:t>
            </a:r>
            <a:r>
              <a:rPr lang="en-US" dirty="0" smtClean="0"/>
              <a:t> pair in F</a:t>
            </a:r>
            <a:r>
              <a:rPr lang="en-US" baseline="-25000" dirty="0" smtClean="0"/>
              <a:t>n</a:t>
            </a:r>
            <a:r>
              <a:rPr lang="en-US" dirty="0" smtClean="0"/>
              <a:t> where </a:t>
            </a:r>
            <a:r>
              <a:rPr lang="en-US" i="1" dirty="0" err="1" smtClean="0"/>
              <a:t>n</a:t>
            </a:r>
            <a:r>
              <a:rPr lang="en-US" dirty="0" smtClean="0"/>
              <a:t> is equal to max(7,4) which is equal to 7</a:t>
            </a:r>
          </a:p>
          <a:p>
            <a:endParaRPr lang="en-US" dirty="0" smtClean="0"/>
          </a:p>
          <a:p>
            <a:r>
              <a:rPr lang="en-US" sz="1600" dirty="0" smtClean="0"/>
              <a:t>F</a:t>
            </a:r>
            <a:r>
              <a:rPr lang="en-US" sz="1600" baseline="-25000" dirty="0" smtClean="0"/>
              <a:t>7</a:t>
            </a:r>
            <a:r>
              <a:rPr lang="en-US" sz="1600" dirty="0" smtClean="0"/>
              <a:t> = {0/1, 1/7, 1/6, 1/5, 1/4, 2/7, 1/3, 2/5, 3/7, 1/2, 4/7, 3/5, 2/3, 5/7, 3/4, 4/5, 5/6, 6/7, 1/1}</a:t>
            </a:r>
          </a:p>
        </p:txBody>
      </p:sp>
      <p:sp>
        <p:nvSpPr>
          <p:cNvPr id="5" name="Oval 4"/>
          <p:cNvSpPr/>
          <p:nvPr/>
        </p:nvSpPr>
        <p:spPr>
          <a:xfrm>
            <a:off x="6248400" y="3390900"/>
            <a:ext cx="685800" cy="952500"/>
          </a:xfrm>
          <a:prstGeom prst="ellipse">
            <a:avLst/>
          </a:prstGeom>
          <a:solidFill>
            <a:schemeClr val="accent5">
              <a:alpha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Splitting a </a:t>
            </a:r>
            <a:r>
              <a:rPr lang="en-US" dirty="0" err="1" smtClean="0"/>
              <a:t>Farey</a:t>
            </a:r>
            <a:r>
              <a:rPr lang="en-US" dirty="0" smtClean="0"/>
              <a:t> Pair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take any </a:t>
            </a:r>
            <a:r>
              <a:rPr lang="en-US" dirty="0" err="1" smtClean="0"/>
              <a:t>Farey</a:t>
            </a:r>
            <a:r>
              <a:rPr lang="en-US" dirty="0" smtClean="0"/>
              <a:t> pair, you may want to ask the question: What is the next fraction that will split this </a:t>
            </a:r>
            <a:r>
              <a:rPr lang="en-US" dirty="0" err="1" smtClean="0"/>
              <a:t>Farey</a:t>
            </a:r>
            <a:r>
              <a:rPr lang="en-US" dirty="0" smtClean="0"/>
              <a:t> pair?</a:t>
            </a:r>
          </a:p>
          <a:p>
            <a:r>
              <a:rPr lang="en-US" dirty="0" smtClean="0"/>
              <a:t>It turns out, using the </a:t>
            </a:r>
            <a:r>
              <a:rPr lang="en-US" dirty="0" err="1" smtClean="0"/>
              <a:t>bc</a:t>
            </a:r>
            <a:r>
              <a:rPr lang="en-US" dirty="0" smtClean="0"/>
              <a:t> – ad = 1 formula, you can find out that the first fraction to split a </a:t>
            </a:r>
            <a:r>
              <a:rPr lang="en-US" dirty="0" err="1" smtClean="0"/>
              <a:t>Farey</a:t>
            </a:r>
            <a:r>
              <a:rPr lang="en-US" dirty="0" smtClean="0"/>
              <a:t> </a:t>
            </a:r>
            <a:r>
              <a:rPr lang="en-US" dirty="0" smtClean="0"/>
              <a:t>pair </a:t>
            </a:r>
            <a:r>
              <a:rPr lang="en-US" dirty="0" smtClean="0"/>
              <a:t>a/</a:t>
            </a:r>
            <a:r>
              <a:rPr lang="en-US" dirty="0" err="1" smtClean="0"/>
              <a:t>b</a:t>
            </a:r>
            <a:r>
              <a:rPr lang="en-US" dirty="0" smtClean="0"/>
              <a:t> and </a:t>
            </a:r>
            <a:r>
              <a:rPr lang="en-US" dirty="0" err="1" smtClean="0"/>
              <a:t>c/d</a:t>
            </a:r>
            <a:r>
              <a:rPr lang="en-US" dirty="0" smtClean="0"/>
              <a:t> will be its </a:t>
            </a:r>
            <a:r>
              <a:rPr lang="en-US" dirty="0" err="1" smtClean="0"/>
              <a:t>mediant</a:t>
            </a:r>
            <a:r>
              <a:rPr lang="en-US" dirty="0" smtClean="0"/>
              <a:t> </a:t>
            </a:r>
            <a:r>
              <a:rPr lang="en-US" dirty="0" err="1" smtClean="0"/>
              <a:t>a+c/b+d</a:t>
            </a:r>
            <a:endParaRPr lang="en-US" dirty="0" smtClean="0"/>
          </a:p>
          <a:p>
            <a:r>
              <a:rPr lang="en-US" dirty="0" smtClean="0"/>
              <a:t>It splits in F</a:t>
            </a:r>
            <a:r>
              <a:rPr lang="en-US" baseline="-25000" dirty="0" smtClean="0"/>
              <a:t>n</a:t>
            </a:r>
            <a:r>
              <a:rPr lang="en-US" dirty="0" smtClean="0"/>
              <a:t> where </a:t>
            </a:r>
            <a:r>
              <a:rPr lang="en-US" i="1" dirty="0" err="1" smtClean="0"/>
              <a:t>n</a:t>
            </a:r>
            <a:r>
              <a:rPr lang="en-US" dirty="0" smtClean="0"/>
              <a:t> is equal to </a:t>
            </a:r>
            <a:r>
              <a:rPr lang="en-US" dirty="0" err="1" smtClean="0"/>
              <a:t>b+d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First Geometric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can geometrically construct </a:t>
            </a:r>
            <a:r>
              <a:rPr lang="en-US" dirty="0" err="1" smtClean="0"/>
              <a:t>Farey</a:t>
            </a:r>
            <a:r>
              <a:rPr lang="en-US" dirty="0" smtClean="0"/>
              <a:t> numbers using the following process:</a:t>
            </a:r>
          </a:p>
          <a:p>
            <a:pPr lvl="1"/>
            <a:r>
              <a:rPr lang="en-US" dirty="0" smtClean="0"/>
              <a:t>Start with a unit </a:t>
            </a:r>
            <a:r>
              <a:rPr lang="en-US" dirty="0" smtClean="0"/>
              <a:t>square in the plane with the bottom-left corner </a:t>
            </a:r>
            <a:r>
              <a:rPr lang="en-US" dirty="0" smtClean="0"/>
              <a:t>at the origin</a:t>
            </a:r>
            <a:endParaRPr lang="en-US" dirty="0" smtClean="0"/>
          </a:p>
          <a:p>
            <a:pPr lvl="1"/>
            <a:r>
              <a:rPr lang="en-US" dirty="0" smtClean="0"/>
              <a:t>Put</a:t>
            </a:r>
            <a:r>
              <a:rPr lang="en-US" dirty="0" smtClean="0"/>
              <a:t> (0,1) and (1,1) into </a:t>
            </a:r>
            <a:r>
              <a:rPr lang="en-US" dirty="0" smtClean="0"/>
              <a:t>a </a:t>
            </a:r>
            <a:r>
              <a:rPr lang="en-US" dirty="0" smtClean="0"/>
              <a:t>set we will call </a:t>
            </a:r>
            <a:r>
              <a:rPr lang="en-US" i="1" dirty="0" smtClean="0"/>
              <a:t>S</a:t>
            </a:r>
            <a:endParaRPr lang="en-US" dirty="0" smtClean="0"/>
          </a:p>
          <a:p>
            <a:pPr lvl="1"/>
            <a:r>
              <a:rPr lang="en-US" dirty="0" smtClean="0"/>
              <a:t>At each stage, connect each point in </a:t>
            </a:r>
            <a:r>
              <a:rPr lang="en-US" i="1" dirty="0" smtClean="0"/>
              <a:t>S</a:t>
            </a:r>
            <a:r>
              <a:rPr lang="en-US" dirty="0" smtClean="0"/>
              <a:t> to the points</a:t>
            </a:r>
            <a:r>
              <a:rPr lang="en-US" dirty="0" smtClean="0"/>
              <a:t> below its left and right closest neighbor in </a:t>
            </a:r>
            <a:r>
              <a:rPr lang="en-US" i="1" dirty="0" err="1" smtClean="0"/>
              <a:t>x</a:t>
            </a:r>
            <a:r>
              <a:rPr lang="en-US" dirty="0" smtClean="0"/>
              <a:t>-value</a:t>
            </a:r>
          </a:p>
          <a:p>
            <a:pPr lvl="1"/>
            <a:r>
              <a:rPr lang="en-US" dirty="0" smtClean="0"/>
              <a:t>Then, add any intersection points to </a:t>
            </a:r>
            <a:r>
              <a:rPr lang="en-US" i="1" dirty="0" smtClean="0"/>
              <a:t>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14996</TotalTime>
  <Words>1547</Words>
  <Application>Microsoft Macintosh PowerPoint</Application>
  <PresentationFormat>On-screen Show (4:3)</PresentationFormat>
  <Paragraphs>123</Paragraphs>
  <Slides>25</Slides>
  <Notes>9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Office Theme</vt:lpstr>
      <vt:lpstr>Equation</vt:lpstr>
      <vt:lpstr>Microsoft Equation</vt:lpstr>
      <vt:lpstr>Number Theory:  Farey Sequences</vt:lpstr>
      <vt:lpstr>Definition</vt:lpstr>
      <vt:lpstr>Farey Sequences of Orders 1-7</vt:lpstr>
      <vt:lpstr>Farey Sequence Length</vt:lpstr>
      <vt:lpstr>Formula for Sequence Length</vt:lpstr>
      <vt:lpstr>Farey Neighbors</vt:lpstr>
      <vt:lpstr>Example</vt:lpstr>
      <vt:lpstr>Splitting a Farey Pair</vt:lpstr>
      <vt:lpstr>The First Geometric Construction</vt:lpstr>
      <vt:lpstr>Example</vt:lpstr>
      <vt:lpstr>Example Continued</vt:lpstr>
      <vt:lpstr>Example Continued</vt:lpstr>
      <vt:lpstr>Example Continued</vt:lpstr>
      <vt:lpstr>Example Continued</vt:lpstr>
      <vt:lpstr>Example Continued</vt:lpstr>
      <vt:lpstr>The Second Geometric Construction</vt:lpstr>
      <vt:lpstr>The Construction of Ford Circles</vt:lpstr>
      <vt:lpstr>Construction of Ford Circles Continued</vt:lpstr>
      <vt:lpstr>Construction of Ford Circles Continued</vt:lpstr>
      <vt:lpstr>Construction of Ford Circles Continued</vt:lpstr>
      <vt:lpstr>How to Extract the Farey Sequences</vt:lpstr>
      <vt:lpstr>An Interesting Equivalence</vt:lpstr>
      <vt:lpstr>An Interesting Equivalence</vt:lpstr>
      <vt:lpstr>THE RIEMANN HYPOTHESIS!</vt:lpstr>
      <vt:lpstr>Thank you for listening!</vt:lpstr>
    </vt:vector>
  </TitlesOfParts>
  <Company>University of Maryland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 Theory:  Farey Sequences</dc:title>
  <dc:creator>Kaela MacNeil</dc:creator>
  <cp:lastModifiedBy>Kaela MacNeil</cp:lastModifiedBy>
  <cp:revision>24</cp:revision>
  <dcterms:created xsi:type="dcterms:W3CDTF">2013-04-24T16:14:03Z</dcterms:created>
  <dcterms:modified xsi:type="dcterms:W3CDTF">2013-05-01T16:59:30Z</dcterms:modified>
</cp:coreProperties>
</file>