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handoutMasterIdLst>
    <p:handoutMasterId r:id="rId12"/>
  </p:handoutMasterIdLst>
  <p:sldIdLst>
    <p:sldId id="256" r:id="rId2"/>
    <p:sldId id="266" r:id="rId3"/>
    <p:sldId id="257" r:id="rId4"/>
    <p:sldId id="258" r:id="rId5"/>
    <p:sldId id="261" r:id="rId6"/>
    <p:sldId id="259" r:id="rId7"/>
    <p:sldId id="260" r:id="rId8"/>
    <p:sldId id="263" r:id="rId9"/>
    <p:sldId id="267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>
      <p:cViewPr varScale="1">
        <p:scale>
          <a:sx n="75" d="100"/>
          <a:sy n="75" d="100"/>
        </p:scale>
        <p:origin x="-14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4AFB6-D8C7-7A48-AF8C-902A79AC6C00}" type="datetimeFigureOut">
              <a:rPr lang="en-US" smtClean="0"/>
              <a:t>9/2/15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D0A2E-8A2E-9640-AC93-6537A7ACC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86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AD8D91A-A2EE-4B54-B3C6-F6C67903BA9C}" type="datetime1">
              <a:rPr lang="en-US" smtClean="0"/>
              <a:pPr/>
              <a:t>9/2/15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9/2/15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59A7B8-0EC4-44C9-AFEF-25E144F11C06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2BB47B5-C739-4DAE-AACD-CC58CA843AC4}" type="datetime1">
              <a:rPr lang="en-US" smtClean="0"/>
              <a:pPr/>
              <a:t>9/2/15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70D3E6-EF16-4488-94A4-211508FE4682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C273C2C-6BD0-40EC-8D8D-4D51F089C5EB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D377F5C-EDA7-4864-9756-35769B0E62CF}" type="datetime1">
              <a:rPr lang="en-US" smtClean="0"/>
              <a:pPr/>
              <a:t>9/2/15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9/2/15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7162800" cy="1676401"/>
          </a:xfrm>
        </p:spPr>
        <p:txBody>
          <a:bodyPr>
            <a:normAutofit/>
          </a:bodyPr>
          <a:lstStyle/>
          <a:p>
            <a:r>
              <a:rPr lang="en-US" dirty="0" smtClean="0"/>
              <a:t>The Heat Equation: Fourier Series and Finite Difference Methods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4724400"/>
            <a:ext cx="6357805" cy="381000"/>
          </a:xfrm>
        </p:spPr>
        <p:txBody>
          <a:bodyPr/>
          <a:lstStyle/>
          <a:p>
            <a:r>
              <a:rPr lang="en-US" dirty="0" smtClean="0"/>
              <a:t>Liban Mohamed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4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Stefan</a:t>
            </a:r>
          </a:p>
          <a:p>
            <a:r>
              <a:rPr lang="en-US" dirty="0" smtClean="0"/>
              <a:t>Farlow</a:t>
            </a:r>
            <a:r>
              <a:rPr lang="en-US" dirty="0"/>
              <a:t>, S. (1982). </a:t>
            </a:r>
            <a:r>
              <a:rPr lang="en-US" i="1" dirty="0"/>
              <a:t>Partial D</a:t>
            </a:r>
            <a:r>
              <a:rPr lang="en-US" i="1" dirty="0" smtClean="0"/>
              <a:t>ifferential </a:t>
            </a:r>
            <a:r>
              <a:rPr lang="en-US" i="1" dirty="0"/>
              <a:t>E</a:t>
            </a:r>
            <a:r>
              <a:rPr lang="en-US" i="1" dirty="0" smtClean="0"/>
              <a:t>quations For </a:t>
            </a:r>
            <a:r>
              <a:rPr lang="en-US" i="1" dirty="0"/>
              <a:t>S</a:t>
            </a:r>
            <a:r>
              <a:rPr lang="en-US" i="1" dirty="0" smtClean="0"/>
              <a:t>cientists </a:t>
            </a:r>
            <a:r>
              <a:rPr lang="en-US" i="1" dirty="0"/>
              <a:t>and </a:t>
            </a:r>
            <a:r>
              <a:rPr lang="en-US" i="1" dirty="0" smtClean="0"/>
              <a:t>Engineers</a:t>
            </a:r>
            <a:r>
              <a:rPr lang="en-US" dirty="0"/>
              <a:t>. New York: Wiley</a:t>
            </a:r>
            <a:r>
              <a:rPr lang="en-US" dirty="0" smtClean="0"/>
              <a:t>.</a:t>
            </a:r>
          </a:p>
          <a:p>
            <a:r>
              <a:rPr lang="en-US" dirty="0" err="1"/>
              <a:t>Tveito</a:t>
            </a:r>
            <a:r>
              <a:rPr lang="en-US" dirty="0"/>
              <a:t>, A., &amp; </a:t>
            </a:r>
            <a:r>
              <a:rPr lang="en-US" dirty="0" err="1"/>
              <a:t>Winther</a:t>
            </a:r>
            <a:r>
              <a:rPr lang="en-US" dirty="0"/>
              <a:t>, R. (1998). </a:t>
            </a:r>
            <a:r>
              <a:rPr lang="en-US" i="1" dirty="0"/>
              <a:t>Introduction to </a:t>
            </a:r>
            <a:r>
              <a:rPr lang="en-US" i="1" dirty="0" smtClean="0"/>
              <a:t>Partial </a:t>
            </a:r>
            <a:r>
              <a:rPr lang="en-US" i="1" dirty="0"/>
              <a:t>D</a:t>
            </a:r>
            <a:r>
              <a:rPr lang="en-US" i="1" dirty="0" smtClean="0"/>
              <a:t>ifferential </a:t>
            </a:r>
            <a:r>
              <a:rPr lang="en-US" i="1" dirty="0"/>
              <a:t>E</a:t>
            </a:r>
            <a:r>
              <a:rPr lang="en-US" i="1" dirty="0" smtClean="0"/>
              <a:t>quations </a:t>
            </a:r>
            <a:r>
              <a:rPr lang="en-US" i="1" dirty="0"/>
              <a:t>A</a:t>
            </a:r>
            <a:r>
              <a:rPr lang="en-US" i="1" dirty="0" smtClean="0"/>
              <a:t> </a:t>
            </a:r>
            <a:r>
              <a:rPr lang="en-US" i="1" dirty="0"/>
              <a:t>C</a:t>
            </a:r>
            <a:r>
              <a:rPr lang="en-US" i="1" dirty="0" smtClean="0"/>
              <a:t>omputational </a:t>
            </a:r>
            <a:r>
              <a:rPr lang="en-US" i="1" dirty="0"/>
              <a:t>A</a:t>
            </a:r>
            <a:r>
              <a:rPr lang="en-US" i="1" dirty="0" smtClean="0"/>
              <a:t>pproach</a:t>
            </a:r>
            <a:r>
              <a:rPr lang="en-US" dirty="0"/>
              <a:t>. New York: Springer.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2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Mathematical Model</a:t>
            </a:r>
          </a:p>
          <a:p>
            <a:r>
              <a:rPr lang="en-US" dirty="0" smtClean="0"/>
              <a:t>Fourier Series</a:t>
            </a:r>
          </a:p>
          <a:p>
            <a:r>
              <a:rPr lang="en-US" dirty="0" smtClean="0"/>
              <a:t>Discretization </a:t>
            </a:r>
            <a:endParaRPr lang="en-US" dirty="0"/>
          </a:p>
          <a:p>
            <a:r>
              <a:rPr lang="en-US" dirty="0" smtClean="0"/>
              <a:t>MATLAB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7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Rate of </a:t>
            </a:r>
            <a:r>
              <a:rPr lang="en-US" dirty="0"/>
              <a:t>c</a:t>
            </a:r>
            <a:r>
              <a:rPr lang="en-US" dirty="0" smtClean="0"/>
              <a:t>hange of temperature is proportional to a constant multiple of the concavity of temperature. 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28187"/>
            <a:ext cx="6705600" cy="272582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276600" y="47244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14800" y="46482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83679" y="48387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33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(1)Assume a solution of the form </a:t>
            </a:r>
            <a:endParaRPr lang="en-US" dirty="0"/>
          </a:p>
          <a:p>
            <a:pPr lvl="5"/>
            <a:r>
              <a:rPr lang="en-US" sz="2500" dirty="0" smtClean="0"/>
              <a:t>u(</a:t>
            </a:r>
            <a:r>
              <a:rPr lang="en-US" sz="2500" dirty="0" err="1" smtClean="0"/>
              <a:t>x,t</a:t>
            </a:r>
            <a:r>
              <a:rPr lang="en-US" sz="2500" dirty="0" smtClean="0"/>
              <a:t>) = X(x)T(t)</a:t>
            </a:r>
          </a:p>
          <a:p>
            <a:r>
              <a:rPr lang="en-US" dirty="0" smtClean="0"/>
              <a:t>(2) Plug into the heat equation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X”(x)T(t) = X(x)T’(t) </a:t>
            </a:r>
          </a:p>
          <a:p>
            <a:r>
              <a:rPr lang="en-US" dirty="0" smtClean="0"/>
              <a:t>(3) Solve two ODEs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T</a:t>
            </a:r>
            <a:r>
              <a:rPr lang="en-US" dirty="0"/>
              <a:t>’(t)+µT(t) =0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X”(x)+µX(x)=0</a:t>
            </a:r>
          </a:p>
          <a:p>
            <a:pPr marL="0" indent="0">
              <a:buNone/>
            </a:pPr>
            <a:r>
              <a:rPr lang="en-US" dirty="0" smtClean="0"/>
              <a:t>Solutions: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T</a:t>
            </a:r>
            <a:r>
              <a:rPr lang="en-US" baseline="-25000" dirty="0" err="1" smtClean="0"/>
              <a:t>n</a:t>
            </a:r>
            <a:r>
              <a:rPr lang="en-US" dirty="0" smtClean="0"/>
              <a:t>(t) =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n</a:t>
            </a:r>
            <a:r>
              <a:rPr lang="en-US" dirty="0" err="1" smtClean="0"/>
              <a:t>e</a:t>
            </a:r>
            <a:r>
              <a:rPr lang="en-US" baseline="30000" dirty="0" smtClean="0"/>
              <a:t>-(n</a:t>
            </a:r>
            <a:r>
              <a:rPr lang="el-GR" baseline="30000" dirty="0" smtClean="0"/>
              <a:t>π</a:t>
            </a:r>
            <a:r>
              <a:rPr lang="en-US" baseline="30000" dirty="0" smtClean="0"/>
              <a:t>)</a:t>
            </a:r>
            <a:r>
              <a:rPr lang="en-US" baseline="50000" dirty="0" smtClean="0"/>
              <a:t>2</a:t>
            </a:r>
            <a:r>
              <a:rPr lang="en-US" baseline="30000" dirty="0" smtClean="0"/>
              <a:t>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r>
              <a:rPr lang="en-US" dirty="0" smtClean="0"/>
              <a:t>(x) =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sin nπx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6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Series(cont’d)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Using the initial condition, f(x) = sin(3πx), we see that </a:t>
            </a:r>
            <a:r>
              <a:rPr lang="en-US" dirty="0"/>
              <a:t>n</a:t>
            </a:r>
            <a:r>
              <a:rPr lang="en-US" dirty="0" smtClean="0"/>
              <a:t> = </a:t>
            </a:r>
            <a:r>
              <a:rPr lang="en-US" dirty="0"/>
              <a:t>3</a:t>
            </a:r>
            <a:r>
              <a:rPr lang="en-US" dirty="0" smtClean="0"/>
              <a:t> and b</a:t>
            </a:r>
            <a:r>
              <a:rPr lang="en-US" baseline="-25000" dirty="0" smtClean="0"/>
              <a:t>3</a:t>
            </a:r>
            <a:r>
              <a:rPr lang="en-US" dirty="0" smtClean="0"/>
              <a:t>=1.</a:t>
            </a:r>
          </a:p>
          <a:p>
            <a:r>
              <a:rPr lang="en-US" dirty="0" smtClean="0"/>
              <a:t>u(</a:t>
            </a:r>
            <a:r>
              <a:rPr lang="en-US" dirty="0" err="1" smtClean="0"/>
              <a:t>x,t</a:t>
            </a:r>
            <a:r>
              <a:rPr lang="en-US" dirty="0" smtClean="0"/>
              <a:t>) = e</a:t>
            </a:r>
            <a:r>
              <a:rPr lang="en-US" baseline="30000" dirty="0" smtClean="0"/>
              <a:t>-(9</a:t>
            </a:r>
            <a:r>
              <a:rPr lang="el-GR" baseline="30000" dirty="0" smtClean="0"/>
              <a:t>π</a:t>
            </a:r>
            <a:r>
              <a:rPr lang="en-US" baseline="42000" dirty="0" smtClean="0"/>
              <a:t>2)</a:t>
            </a:r>
            <a:r>
              <a:rPr lang="en-US" baseline="30000" dirty="0" smtClean="0"/>
              <a:t>t </a:t>
            </a:r>
            <a:r>
              <a:rPr lang="en-US" dirty="0" smtClean="0"/>
              <a:t>sin(3πx)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6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506416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Forward difference quotient for time derivative</a:t>
            </a:r>
            <a:endParaRPr lang="en-US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374591" y="2796008"/>
            <a:ext cx="602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Centered difference quotient for spatial derivative </a:t>
            </a:r>
            <a:endParaRPr lang="en-US" u="sng" dirty="0"/>
          </a:p>
        </p:txBody>
      </p:sp>
      <p:pic>
        <p:nvPicPr>
          <p:cNvPr id="12" name="Picture 11" descr="u(x,t+delta t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0" y="4495800"/>
            <a:ext cx="7610311" cy="381000"/>
          </a:xfrm>
          <a:prstGeom prst="rect">
            <a:avLst/>
          </a:prstGeom>
        </p:spPr>
      </p:pic>
      <p:pic>
        <p:nvPicPr>
          <p:cNvPr id="6" name="Content Placeholder 5" descr="du:dt.pn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233" b="-164233"/>
          <a:stretch>
            <a:fillRect/>
          </a:stretch>
        </p:blipFill>
        <p:spPr>
          <a:xfrm>
            <a:off x="457200" y="914400"/>
            <a:ext cx="5371441" cy="3031388"/>
          </a:xfrm>
        </p:spPr>
      </p:pic>
      <p:pic>
        <p:nvPicPr>
          <p:cNvPr id="7" name="Picture 6" descr="du:dx second derivati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52800"/>
            <a:ext cx="7112500" cy="8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4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45435"/>
              </p:ext>
            </p:extLst>
          </p:nvPr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86200"/>
            <a:ext cx="3638948" cy="2216450"/>
          </a:xfrm>
          <a:prstGeom prst="rect">
            <a:avLst/>
          </a:prstGeom>
        </p:spPr>
      </p:pic>
      <p:pic>
        <p:nvPicPr>
          <p:cNvPr id="5" name="Picture 4" descr="discretized pd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9" t="36955" r="-3803" b="-230"/>
          <a:stretch/>
        </p:blipFill>
        <p:spPr>
          <a:xfrm>
            <a:off x="2819400" y="2286000"/>
            <a:ext cx="2177838" cy="887163"/>
          </a:xfrm>
          <a:prstGeom prst="rect">
            <a:avLst/>
          </a:prstGeom>
        </p:spPr>
      </p:pic>
      <p:pic>
        <p:nvPicPr>
          <p:cNvPr id="6" name="Picture 5" descr="discretized pd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5791200" cy="5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 Application </a:t>
            </a:r>
            <a:endParaRPr lang="en-US" dirty="0"/>
          </a:p>
        </p:txBody>
      </p:sp>
      <p:pic>
        <p:nvPicPr>
          <p:cNvPr id="5" name="heat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75" y="1600200"/>
            <a:ext cx="6497638" cy="4873625"/>
          </a:xfrm>
        </p:spPr>
      </p:pic>
    </p:spTree>
    <p:extLst>
      <p:ext uri="{BB962C8B-B14F-4D97-AF65-F5344CB8AC3E}">
        <p14:creationId xmlns:p14="http://schemas.microsoft.com/office/powerpoint/2010/main" val="51340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315200" cy="639762"/>
          </a:xfrm>
        </p:spPr>
        <p:txBody>
          <a:bodyPr/>
          <a:lstStyle/>
          <a:p>
            <a:r>
              <a:rPr lang="en-US" dirty="0" smtClean="0"/>
              <a:t>MATLAB application(cont’d)</a:t>
            </a:r>
            <a:endParaRPr lang="en-US" dirty="0"/>
          </a:p>
        </p:txBody>
      </p:sp>
      <p:pic>
        <p:nvPicPr>
          <p:cNvPr id="13" name="Content Placeholder 12" descr="Error_Plot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9" r="-7459"/>
          <a:stretch>
            <a:fillRect/>
          </a:stretch>
        </p:blipFill>
        <p:spPr>
          <a:xfrm>
            <a:off x="457200" y="1600200"/>
            <a:ext cx="7467600" cy="4873625"/>
          </a:xfrm>
        </p:spPr>
      </p:pic>
    </p:spTree>
    <p:extLst>
      <p:ext uri="{BB962C8B-B14F-4D97-AF65-F5344CB8AC3E}">
        <p14:creationId xmlns:p14="http://schemas.microsoft.com/office/powerpoint/2010/main" val="184085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2002</TotalTime>
  <Words>196</Words>
  <Application>Microsoft Macintosh PowerPoint</Application>
  <PresentationFormat>On-screen Show (4:3)</PresentationFormat>
  <Paragraphs>34</Paragraphs>
  <Slides>10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Oriel</vt:lpstr>
      <vt:lpstr>Equation</vt:lpstr>
      <vt:lpstr>The Heat Equation: Fourier Series and Finite Difference Methods</vt:lpstr>
      <vt:lpstr>Outline</vt:lpstr>
      <vt:lpstr>Mathematical Model</vt:lpstr>
      <vt:lpstr>Fourier Series</vt:lpstr>
      <vt:lpstr>Fourier Series(cont’d)</vt:lpstr>
      <vt:lpstr>discretization</vt:lpstr>
      <vt:lpstr>Discretization (cont’d)</vt:lpstr>
      <vt:lpstr>MATLAB Application </vt:lpstr>
      <vt:lpstr>MATLAB application(cont’d)</vt:lpstr>
      <vt:lpstr>References</vt:lpstr>
    </vt:vector>
  </TitlesOfParts>
  <Company>SAP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Liban Mohamed</dc:creator>
  <cp:lastModifiedBy>IDS Admin</cp:lastModifiedBy>
  <cp:revision>57</cp:revision>
  <dcterms:created xsi:type="dcterms:W3CDTF">2015-08-02T19:49:27Z</dcterms:created>
  <dcterms:modified xsi:type="dcterms:W3CDTF">2015-09-02T18:01:19Z</dcterms:modified>
</cp:coreProperties>
</file>