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8" r:id="rId5"/>
    <p:sldId id="257" r:id="rId6"/>
    <p:sldId id="262" r:id="rId7"/>
    <p:sldId id="258" r:id="rId8"/>
    <p:sldId id="260" r:id="rId9"/>
    <p:sldId id="261" r:id="rId10"/>
    <p:sldId id="271" r:id="rId11"/>
    <p:sldId id="264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00" y="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D597-CEAC-4EF8-9B2A-B4A78DAFDB45}" type="datetimeFigureOut">
              <a:rPr lang="en-US" smtClean="0"/>
              <a:t>9/6/2015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C859-C04D-4325-9644-CF7FB3DF4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801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D597-CEAC-4EF8-9B2A-B4A78DAFDB45}" type="datetimeFigureOut">
              <a:rPr lang="en-US" smtClean="0"/>
              <a:t>9/6/2015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C859-C04D-4325-9644-CF7FB3DF4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47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D597-CEAC-4EF8-9B2A-B4A78DAFDB45}" type="datetimeFigureOut">
              <a:rPr lang="en-US" smtClean="0"/>
              <a:t>9/6/2015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C859-C04D-4325-9644-CF7FB3DF4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890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D597-CEAC-4EF8-9B2A-B4A78DAFDB45}" type="datetimeFigureOut">
              <a:rPr lang="en-US" smtClean="0"/>
              <a:t>9/6/2015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C859-C04D-4325-9644-CF7FB3DF4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49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D597-CEAC-4EF8-9B2A-B4A78DAFDB45}" type="datetimeFigureOut">
              <a:rPr lang="en-US" smtClean="0"/>
              <a:t>9/6/2015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C859-C04D-4325-9644-CF7FB3DF4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2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D597-CEAC-4EF8-9B2A-B4A78DAFDB45}" type="datetimeFigureOut">
              <a:rPr lang="en-US" smtClean="0"/>
              <a:t>9/6/2015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C859-C04D-4325-9644-CF7FB3DF4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95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D597-CEAC-4EF8-9B2A-B4A78DAFDB45}" type="datetimeFigureOut">
              <a:rPr lang="en-US" smtClean="0"/>
              <a:t>9/6/2015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C859-C04D-4325-9644-CF7FB3DF4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537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D597-CEAC-4EF8-9B2A-B4A78DAFDB45}" type="datetimeFigureOut">
              <a:rPr lang="en-US" smtClean="0"/>
              <a:t>9/6/2015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C859-C04D-4325-9644-CF7FB3DF4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504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D597-CEAC-4EF8-9B2A-B4A78DAFDB45}" type="datetimeFigureOut">
              <a:rPr lang="en-US" smtClean="0"/>
              <a:t>9/6/2015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C859-C04D-4325-9644-CF7FB3DF4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60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D597-CEAC-4EF8-9B2A-B4A78DAFDB45}" type="datetimeFigureOut">
              <a:rPr lang="en-US" smtClean="0"/>
              <a:t>9/6/2015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C859-C04D-4325-9644-CF7FB3DF4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37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D597-CEAC-4EF8-9B2A-B4A78DAFDB45}" type="datetimeFigureOut">
              <a:rPr lang="en-US" smtClean="0"/>
              <a:t>9/6/2015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C859-C04D-4325-9644-CF7FB3DF4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593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8D597-CEAC-4EF8-9B2A-B4A78DAFDB45}" type="datetimeFigureOut">
              <a:rPr lang="en-US" smtClean="0"/>
              <a:t>9/6/2015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DC859-C04D-4325-9644-CF7FB3DF4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963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Generalized Linear Models (GLMs) and Their Applications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003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Generalized Linear Models (GLM)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 is called the link function and it depends on what we assume the response distribution is</a:t>
            </a:r>
          </a:p>
          <a:p>
            <a:pPr lvl="1"/>
            <a:r>
              <a:rPr lang="en-US" dirty="0"/>
              <a:t>If the response distribution is Normal, g is the identity function and our model will be </a:t>
            </a:r>
            <a:r>
              <a:rPr lang="el-GR" b="1" dirty="0"/>
              <a:t>μ</a:t>
            </a:r>
            <a:r>
              <a:rPr lang="en-US" dirty="0"/>
              <a:t>=X</a:t>
            </a:r>
            <a:r>
              <a:rPr lang="el-GR" b="1" dirty="0"/>
              <a:t>β</a:t>
            </a:r>
            <a:endParaRPr lang="en-US" b="1" dirty="0"/>
          </a:p>
          <a:p>
            <a:pPr lvl="1"/>
            <a:r>
              <a:rPr lang="en-US" dirty="0"/>
              <a:t>This is the model for Multiple Linear Regression (MLR)</a:t>
            </a:r>
          </a:p>
          <a:p>
            <a:r>
              <a:rPr lang="en-US" dirty="0"/>
              <a:t>X is called the design matrix and has size n x p, so the sample size is n and there are p explanatory variables</a:t>
            </a:r>
          </a:p>
          <a:p>
            <a:pPr lvl="0"/>
            <a:r>
              <a:rPr lang="el-GR" b="1" dirty="0">
                <a:solidFill>
                  <a:prstClr val="black"/>
                </a:solidFill>
              </a:rPr>
              <a:t>β</a:t>
            </a:r>
            <a:r>
              <a:rPr lang="en-US" b="1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is the vector of parameters and has size p x 1</a:t>
            </a:r>
          </a:p>
          <a:p>
            <a:pPr lvl="0"/>
            <a:r>
              <a:rPr lang="el-GR" b="1" dirty="0">
                <a:solidFill>
                  <a:prstClr val="black"/>
                </a:solidFill>
              </a:rPr>
              <a:t>β</a:t>
            </a:r>
            <a:r>
              <a:rPr lang="en-US" b="1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can be estimated through using maximum likelihood </a:t>
            </a:r>
            <a:r>
              <a:rPr lang="en-US" dirty="0" smtClean="0">
                <a:solidFill>
                  <a:prstClr val="black"/>
                </a:solidFill>
              </a:rPr>
              <a:t>functions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2819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of GLM- Binary Variables and Logistic 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 independent variables, Y</a:t>
            </a:r>
            <a:r>
              <a:rPr lang="en-US" baseline="-25000" dirty="0" smtClean="0"/>
              <a:t>1</a:t>
            </a:r>
            <a:r>
              <a:rPr lang="en-US" dirty="0" smtClean="0"/>
              <a:t>…</a:t>
            </a:r>
            <a:r>
              <a:rPr lang="en-US" dirty="0" err="1" smtClean="0"/>
              <a:t>Y</a:t>
            </a:r>
            <a:r>
              <a:rPr lang="en-US" baseline="-25000" dirty="0" err="1" smtClean="0"/>
              <a:t>n</a:t>
            </a:r>
            <a:r>
              <a:rPr lang="en-US" dirty="0" smtClean="0"/>
              <a:t>, each of them have a binomial distribution</a:t>
            </a:r>
          </a:p>
          <a:p>
            <a:r>
              <a:rPr lang="en-US" dirty="0" smtClean="0"/>
              <a:t>Binomial Distribution: Y</a:t>
            </a:r>
            <a:r>
              <a:rPr lang="en-US" baseline="-25000" dirty="0" smtClean="0"/>
              <a:t>i</a:t>
            </a:r>
            <a:r>
              <a:rPr lang="en-US" dirty="0" smtClean="0"/>
              <a:t> represents the number of successes in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i</a:t>
            </a:r>
            <a:r>
              <a:rPr lang="en-US" dirty="0" smtClean="0"/>
              <a:t> independent trials, the probability of success in each trial is π</a:t>
            </a:r>
            <a:r>
              <a:rPr lang="en-US" baseline="-25000" dirty="0" err="1" smtClean="0"/>
              <a:t>i</a:t>
            </a:r>
            <a:endParaRPr lang="en-US" dirty="0"/>
          </a:p>
          <a:p>
            <a:r>
              <a:rPr lang="en-US" dirty="0" smtClean="0"/>
              <a:t>Since </a:t>
            </a:r>
            <a:r>
              <a:rPr lang="el-GR" dirty="0" smtClean="0"/>
              <a:t>π</a:t>
            </a:r>
            <a:r>
              <a:rPr lang="en-US" baseline="-25000" dirty="0" err="1" smtClean="0"/>
              <a:t>i</a:t>
            </a:r>
            <a:r>
              <a:rPr lang="en-US" dirty="0" smtClean="0"/>
              <a:t> is a probability it has to be between 0 and 1</a:t>
            </a:r>
          </a:p>
          <a:p>
            <a:r>
              <a:rPr lang="en-US" dirty="0" smtClean="0"/>
              <a:t>We can model π</a:t>
            </a:r>
            <a:r>
              <a:rPr lang="en-US" baseline="-25000" dirty="0" err="1" smtClean="0"/>
              <a:t>i</a:t>
            </a:r>
            <a:r>
              <a:rPr lang="en-US" dirty="0" smtClean="0"/>
              <a:t> by using a function whose range is between 0 and 1</a:t>
            </a:r>
          </a:p>
        </p:txBody>
      </p:sp>
    </p:spTree>
    <p:extLst>
      <p:ext uri="{BB962C8B-B14F-4D97-AF65-F5344CB8AC3E}">
        <p14:creationId xmlns:p14="http://schemas.microsoft.com/office/powerpoint/2010/main" val="3633404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solidFill>
                  <a:prstClr val="black"/>
                </a:solidFill>
              </a:rPr>
              <a:t>Example of GLM- Binary Variables and Logistic 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Example: the proportion of insects killed at varying dosages of a pesticide</a:t>
            </a:r>
          </a:p>
          <a:p>
            <a:r>
              <a:rPr lang="en-US" dirty="0" smtClean="0"/>
              <a:t>Link function g is called logit function and is log(</a:t>
            </a:r>
            <a:r>
              <a:rPr lang="el-GR" dirty="0" smtClean="0"/>
              <a:t>π</a:t>
            </a:r>
            <a:r>
              <a:rPr lang="en-US" baseline="-25000" dirty="0" err="1" smtClean="0"/>
              <a:t>i</a:t>
            </a:r>
            <a:r>
              <a:rPr lang="en-US" dirty="0" smtClean="0"/>
              <a:t>/(1-</a:t>
            </a:r>
            <a:r>
              <a:rPr lang="el-GR" dirty="0" smtClean="0"/>
              <a:t>π</a:t>
            </a:r>
            <a:r>
              <a:rPr lang="en-US" baseline="-25000" dirty="0" err="1" smtClean="0"/>
              <a:t>i</a:t>
            </a:r>
            <a:r>
              <a:rPr lang="en-US" dirty="0" smtClean="0"/>
              <a:t>))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5085" t="8779" r="-5085" b="6354"/>
          <a:stretch/>
        </p:blipFill>
        <p:spPr>
          <a:xfrm>
            <a:off x="2209800" y="4038600"/>
            <a:ext cx="44958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296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for GLMs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Predict values of a single dependent or response variable (Y) using several independent or explanatory variables</a:t>
            </a:r>
          </a:p>
          <a:p>
            <a:r>
              <a:rPr lang="en-US" dirty="0" smtClean="0"/>
              <a:t>Treat Y as a random variable</a:t>
            </a:r>
          </a:p>
        </p:txBody>
      </p:sp>
      <p:pic>
        <p:nvPicPr>
          <p:cNvPr id="1026" name="Picture 2" descr="https://upload.wikimedia.org/wikipedia/commons/thumb/7/77/Okuns_law_quarterly_differences.svg/300px-Okuns_law_quarterly_differences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038600"/>
            <a:ext cx="2857500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5944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random variable Z maps outcomes of an experiment to the real numbers</a:t>
            </a:r>
          </a:p>
          <a:p>
            <a:r>
              <a:rPr lang="en-US" dirty="0" smtClean="0"/>
              <a:t>Random Variables can be discrete or continuous and accordingly have a </a:t>
            </a:r>
            <a:r>
              <a:rPr lang="en-US" dirty="0" err="1" smtClean="0"/>
              <a:t>pmf</a:t>
            </a:r>
            <a:r>
              <a:rPr lang="en-US" dirty="0" smtClean="0"/>
              <a:t> or pdf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A </a:t>
            </a:r>
            <a:r>
              <a:rPr lang="en-US" dirty="0" err="1">
                <a:solidFill>
                  <a:prstClr val="black"/>
                </a:solidFill>
              </a:rPr>
              <a:t>pmf</a:t>
            </a:r>
            <a:r>
              <a:rPr lang="en-US" dirty="0">
                <a:solidFill>
                  <a:prstClr val="black"/>
                </a:solidFill>
              </a:rPr>
              <a:t> will always sum to 1 over all real numbers and a pdf will always integrate to 1 over all real numbers</a:t>
            </a:r>
          </a:p>
          <a:p>
            <a:pPr lvl="0"/>
            <a:r>
              <a:rPr lang="en-US" dirty="0" err="1">
                <a:solidFill>
                  <a:prstClr val="black"/>
                </a:solidFill>
              </a:rPr>
              <a:t>Pmf’s</a:t>
            </a:r>
            <a:r>
              <a:rPr lang="en-US" dirty="0">
                <a:solidFill>
                  <a:prstClr val="black"/>
                </a:solidFill>
              </a:rPr>
              <a:t> and pdf’s are always nonnegative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71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Suppose p is a pdf/</a:t>
            </a:r>
            <a:r>
              <a:rPr lang="en-US" dirty="0" err="1" smtClean="0"/>
              <a:t>pmf</a:t>
            </a:r>
            <a:r>
              <a:rPr lang="en-US" dirty="0" smtClean="0"/>
              <a:t> and suppose the pdf/</a:t>
            </a:r>
            <a:r>
              <a:rPr lang="en-US" dirty="0" err="1" smtClean="0"/>
              <a:t>pmf</a:t>
            </a:r>
            <a:r>
              <a:rPr lang="en-US" dirty="0" smtClean="0"/>
              <a:t> of R is p(x) and the pdf/</a:t>
            </a:r>
            <a:r>
              <a:rPr lang="en-US" dirty="0" err="1" smtClean="0"/>
              <a:t>pmf</a:t>
            </a:r>
            <a:r>
              <a:rPr lang="en-US" dirty="0" smtClean="0"/>
              <a:t> of S is p(y). Then we say that R and S have the same distribution.</a:t>
            </a:r>
          </a:p>
          <a:p>
            <a:r>
              <a:rPr lang="en-US" dirty="0" smtClean="0"/>
              <a:t>R and S are said to be independent if the probability of an event involving only R is unaffected by the occurrence of an event involving only S</a:t>
            </a:r>
          </a:p>
        </p:txBody>
      </p:sp>
    </p:spTree>
    <p:extLst>
      <p:ext uri="{BB962C8B-B14F-4D97-AF65-F5344CB8AC3E}">
        <p14:creationId xmlns:p14="http://schemas.microsoft.com/office/powerpoint/2010/main" val="2392296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imple </a:t>
            </a:r>
            <a:r>
              <a:rPr lang="en-US" dirty="0"/>
              <a:t>L</a:t>
            </a:r>
            <a:r>
              <a:rPr lang="en-US" dirty="0" smtClean="0"/>
              <a:t>inear Regression (SLR)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Models a dependent or response variable (Y) based off of an independent or explanatory variable (X)</a:t>
            </a:r>
          </a:p>
          <a:p>
            <a:r>
              <a:rPr lang="en-US" dirty="0" smtClean="0"/>
              <a:t>Creates a line running through a plot of data points</a:t>
            </a:r>
          </a:p>
          <a:p>
            <a:r>
              <a:rPr lang="en-US" dirty="0" smtClean="0"/>
              <a:t>Y is random with a Normal distribution, X is fixed</a:t>
            </a:r>
          </a:p>
          <a:p>
            <a:r>
              <a:rPr lang="en-US" dirty="0"/>
              <a:t>D</a:t>
            </a:r>
            <a:r>
              <a:rPr lang="en-US" dirty="0" smtClean="0"/>
              <a:t>raw a sample of size n from a population, construct model using this sample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ith</a:t>
            </a:r>
            <a:r>
              <a:rPr lang="en-US" dirty="0" smtClean="0"/>
              <a:t> observation has an X value of X</a:t>
            </a:r>
            <a:r>
              <a:rPr lang="en-US" baseline="-25000" dirty="0" smtClean="0"/>
              <a:t>i</a:t>
            </a:r>
            <a:r>
              <a:rPr lang="en-US" dirty="0" smtClean="0"/>
              <a:t> and a Y value of Y</a:t>
            </a:r>
            <a:r>
              <a:rPr lang="en-US" baseline="-25000" dirty="0" smtClean="0"/>
              <a:t>i</a:t>
            </a:r>
            <a:endParaRPr lang="en-US" dirty="0" smtClean="0"/>
          </a:p>
          <a:p>
            <a:r>
              <a:rPr lang="en-US" dirty="0" smtClean="0"/>
              <a:t>Independence of the Y</a:t>
            </a:r>
            <a:r>
              <a:rPr lang="en-US" baseline="-25000" dirty="0" smtClean="0"/>
              <a:t>i</a:t>
            </a:r>
            <a:r>
              <a:rPr lang="en-US" baseline="-25000" dirty="0"/>
              <a:t> </a:t>
            </a:r>
            <a:r>
              <a:rPr lang="en-US" baseline="30000" dirty="0" smtClean="0"/>
              <a:t>‘s</a:t>
            </a:r>
            <a:endParaRPr lang="en-US" baseline="-25000" dirty="0"/>
          </a:p>
        </p:txBody>
      </p:sp>
      <p:pic>
        <p:nvPicPr>
          <p:cNvPr id="3076" name="Picture 4" descr="http://www.psychstat.missouristate.edu/introbook/sbgraph/regress9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81" t="-8333" r="-5660" b="19444"/>
          <a:stretch/>
        </p:blipFill>
        <p:spPr bwMode="auto">
          <a:xfrm>
            <a:off x="4572000" y="4419600"/>
            <a:ext cx="3581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3909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Least Squares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 smtClean="0"/>
              <a:t> Y</a:t>
            </a:r>
            <a:r>
              <a:rPr lang="en-US" baseline="-25000" dirty="0" smtClean="0"/>
              <a:t>i</a:t>
            </a:r>
            <a:r>
              <a:rPr lang="en-US" dirty="0" smtClean="0"/>
              <a:t> = </a:t>
            </a:r>
            <a:r>
              <a:rPr lang="en-US" dirty="0">
                <a:solidFill>
                  <a:prstClr val="black"/>
                </a:solidFill>
              </a:rPr>
              <a:t>αX</a:t>
            </a:r>
            <a:r>
              <a:rPr lang="en-US" baseline="-25000" dirty="0">
                <a:solidFill>
                  <a:prstClr val="black"/>
                </a:solidFill>
              </a:rPr>
              <a:t>i </a:t>
            </a:r>
            <a:r>
              <a:rPr lang="en-US" dirty="0">
                <a:solidFill>
                  <a:prstClr val="black"/>
                </a:solidFill>
              </a:rPr>
              <a:t>+ </a:t>
            </a:r>
            <a:r>
              <a:rPr lang="el-GR" dirty="0" smtClean="0">
                <a:solidFill>
                  <a:prstClr val="black"/>
                </a:solidFill>
              </a:rPr>
              <a:t>β</a:t>
            </a:r>
            <a:r>
              <a:rPr lang="en-US" dirty="0" smtClean="0">
                <a:solidFill>
                  <a:prstClr val="black"/>
                </a:solidFill>
              </a:rPr>
              <a:t>+</a:t>
            </a:r>
            <a:r>
              <a:rPr lang="en-US" dirty="0" err="1" smtClean="0">
                <a:solidFill>
                  <a:prstClr val="black"/>
                </a:solidFill>
              </a:rPr>
              <a:t>e</a:t>
            </a:r>
            <a:r>
              <a:rPr lang="en-US" baseline="-25000" dirty="0" err="1" smtClean="0">
                <a:solidFill>
                  <a:prstClr val="black"/>
                </a:solidFill>
              </a:rPr>
              <a:t>i</a:t>
            </a:r>
            <a:r>
              <a:rPr lang="en-US" dirty="0" smtClean="0">
                <a:solidFill>
                  <a:prstClr val="black"/>
                </a:solidFill>
              </a:rPr>
              <a:t> where </a:t>
            </a:r>
            <a:r>
              <a:rPr lang="en-US" dirty="0" err="1" smtClean="0">
                <a:solidFill>
                  <a:prstClr val="black"/>
                </a:solidFill>
              </a:rPr>
              <a:t>e</a:t>
            </a:r>
            <a:r>
              <a:rPr lang="en-US" baseline="-25000" dirty="0" err="1" smtClean="0">
                <a:solidFill>
                  <a:prstClr val="black"/>
                </a:solidFill>
              </a:rPr>
              <a:t>i</a:t>
            </a:r>
            <a:r>
              <a:rPr lang="en-US" dirty="0" smtClean="0">
                <a:solidFill>
                  <a:prstClr val="black"/>
                </a:solidFill>
              </a:rPr>
              <a:t> is a normal random variable representing error; thus Y</a:t>
            </a:r>
            <a:r>
              <a:rPr lang="en-US" baseline="-25000" dirty="0" smtClean="0">
                <a:solidFill>
                  <a:prstClr val="black"/>
                </a:solidFill>
              </a:rPr>
              <a:t>i</a:t>
            </a:r>
            <a:r>
              <a:rPr lang="en-US" dirty="0" smtClean="0">
                <a:solidFill>
                  <a:prstClr val="black"/>
                </a:solidFill>
              </a:rPr>
              <a:t> is normally distributed by a property of normal random variables</a:t>
            </a:r>
            <a:endParaRPr lang="en-US" dirty="0" smtClean="0"/>
          </a:p>
          <a:p>
            <a:pPr lvl="0"/>
            <a:r>
              <a:rPr lang="en-US" dirty="0">
                <a:solidFill>
                  <a:prstClr val="black"/>
                </a:solidFill>
              </a:rPr>
              <a:t>SLR model has the form </a:t>
            </a:r>
            <a:r>
              <a:rPr lang="en-US" dirty="0" err="1">
                <a:solidFill>
                  <a:prstClr val="black"/>
                </a:solidFill>
              </a:rPr>
              <a:t>Ŷ</a:t>
            </a:r>
            <a:r>
              <a:rPr lang="en-US" baseline="-25000" dirty="0" err="1">
                <a:solidFill>
                  <a:prstClr val="black"/>
                </a:solidFill>
              </a:rPr>
              <a:t>i</a:t>
            </a:r>
            <a:r>
              <a:rPr lang="en-US" dirty="0">
                <a:solidFill>
                  <a:prstClr val="black"/>
                </a:solidFill>
              </a:rPr>
              <a:t>= αX</a:t>
            </a:r>
            <a:r>
              <a:rPr lang="en-US" baseline="-25000" dirty="0">
                <a:solidFill>
                  <a:prstClr val="black"/>
                </a:solidFill>
              </a:rPr>
              <a:t>i </a:t>
            </a:r>
            <a:r>
              <a:rPr lang="en-US" dirty="0">
                <a:solidFill>
                  <a:prstClr val="black"/>
                </a:solidFill>
              </a:rPr>
              <a:t>+ </a:t>
            </a:r>
            <a:r>
              <a:rPr lang="el-GR" dirty="0" smtClean="0">
                <a:solidFill>
                  <a:prstClr val="black"/>
                </a:solidFill>
              </a:rPr>
              <a:t>β</a:t>
            </a:r>
            <a:endParaRPr lang="en-US" dirty="0" smtClean="0"/>
          </a:p>
          <a:p>
            <a:r>
              <a:rPr lang="en-US" dirty="0" err="1" smtClean="0"/>
              <a:t>Ŷ</a:t>
            </a:r>
            <a:r>
              <a:rPr lang="en-US" baseline="-25000" dirty="0" err="1" smtClean="0"/>
              <a:t>i</a:t>
            </a:r>
            <a:r>
              <a:rPr lang="en-US" dirty="0" smtClean="0"/>
              <a:t> is the predicted or fitted value of Y</a:t>
            </a:r>
            <a:r>
              <a:rPr lang="en-US" baseline="-25000" dirty="0" smtClean="0"/>
              <a:t>i</a:t>
            </a:r>
            <a:r>
              <a:rPr lang="en-US" dirty="0" smtClean="0"/>
              <a:t>, the actual observation</a:t>
            </a:r>
          </a:p>
          <a:p>
            <a:r>
              <a:rPr lang="en-US" dirty="0" smtClean="0"/>
              <a:t>Least squares criterion: Choose </a:t>
            </a:r>
            <a:r>
              <a:rPr lang="el-GR" dirty="0" smtClean="0"/>
              <a:t>α</a:t>
            </a:r>
            <a:r>
              <a:rPr lang="en-US" dirty="0" smtClean="0"/>
              <a:t> and </a:t>
            </a:r>
            <a:r>
              <a:rPr lang="el-GR" dirty="0" smtClean="0"/>
              <a:t>β</a:t>
            </a:r>
            <a:r>
              <a:rPr lang="en-US" dirty="0" smtClean="0"/>
              <a:t> such that  ∑(Y</a:t>
            </a:r>
            <a:r>
              <a:rPr lang="en-US" baseline="-25000" dirty="0" smtClean="0"/>
              <a:t>i</a:t>
            </a:r>
            <a:r>
              <a:rPr lang="en-US" dirty="0" smtClean="0"/>
              <a:t>-(</a:t>
            </a:r>
            <a:r>
              <a:rPr lang="en-US" i="0" dirty="0" err="1" smtClean="0">
                <a:latin typeface="+mj-lt"/>
              </a:rPr>
              <a:t>Ŷ</a:t>
            </a:r>
            <a:r>
              <a:rPr lang="en-US" baseline="-25000" dirty="0" err="1" smtClean="0"/>
              <a:t>i</a:t>
            </a:r>
            <a:r>
              <a:rPr lang="en-US" dirty="0" smtClean="0"/>
              <a:t>))</a:t>
            </a:r>
            <a:r>
              <a:rPr lang="en-US" baseline="30000" dirty="0" smtClean="0"/>
              <a:t>2</a:t>
            </a:r>
            <a:r>
              <a:rPr lang="en-US" dirty="0"/>
              <a:t> </a:t>
            </a:r>
            <a:r>
              <a:rPr lang="en-US" dirty="0" smtClean="0"/>
              <a:t>= ∑(Y</a:t>
            </a:r>
            <a:r>
              <a:rPr lang="en-US" baseline="-25000" dirty="0" smtClean="0"/>
              <a:t>i</a:t>
            </a:r>
            <a:r>
              <a:rPr lang="en-US" dirty="0" smtClean="0"/>
              <a:t>-</a:t>
            </a:r>
            <a:r>
              <a:rPr lang="el-GR" dirty="0" smtClean="0"/>
              <a:t>α</a:t>
            </a:r>
            <a:r>
              <a:rPr lang="en-US" dirty="0" smtClean="0"/>
              <a:t>X</a:t>
            </a:r>
            <a:r>
              <a:rPr lang="en-US" baseline="-25000" dirty="0" smtClean="0"/>
              <a:t>i</a:t>
            </a:r>
            <a:r>
              <a:rPr lang="en-US" dirty="0" smtClean="0"/>
              <a:t>-</a:t>
            </a:r>
            <a:r>
              <a:rPr lang="el-GR" dirty="0" smtClean="0"/>
              <a:t>β</a:t>
            </a:r>
            <a:r>
              <a:rPr lang="en-US" dirty="0" smtClean="0"/>
              <a:t>)</a:t>
            </a:r>
            <a:r>
              <a:rPr lang="en-US" baseline="30000" dirty="0" smtClean="0"/>
              <a:t>2</a:t>
            </a:r>
            <a:r>
              <a:rPr lang="en-US" dirty="0"/>
              <a:t> </a:t>
            </a:r>
            <a:r>
              <a:rPr lang="en-US" dirty="0" smtClean="0"/>
              <a:t>is minimized</a:t>
            </a:r>
          </a:p>
          <a:p>
            <a:r>
              <a:rPr lang="en-US" dirty="0" smtClean="0"/>
              <a:t>To find </a:t>
            </a:r>
            <a:r>
              <a:rPr lang="el-GR" dirty="0" smtClean="0"/>
              <a:t>α</a:t>
            </a:r>
            <a:r>
              <a:rPr lang="en-US" dirty="0" smtClean="0"/>
              <a:t> and </a:t>
            </a:r>
            <a:r>
              <a:rPr lang="el-GR" dirty="0" smtClean="0"/>
              <a:t>β</a:t>
            </a:r>
            <a:r>
              <a:rPr lang="en-US" dirty="0" smtClean="0"/>
              <a:t>, we differentiate </a:t>
            </a:r>
            <a:r>
              <a:rPr lang="en-US" dirty="0"/>
              <a:t>∑</a:t>
            </a:r>
            <a:r>
              <a:rPr lang="en-US" dirty="0" smtClean="0"/>
              <a:t>(Y</a:t>
            </a:r>
            <a:r>
              <a:rPr lang="en-US" baseline="-25000" dirty="0" smtClean="0"/>
              <a:t>i</a:t>
            </a:r>
            <a:r>
              <a:rPr lang="en-US" dirty="0" smtClean="0"/>
              <a:t>-</a:t>
            </a:r>
            <a:r>
              <a:rPr lang="en-US" dirty="0" err="1" smtClean="0"/>
              <a:t>Ŷ</a:t>
            </a:r>
            <a:r>
              <a:rPr lang="en-US" baseline="-25000" dirty="0" err="1" smtClean="0"/>
              <a:t>i</a:t>
            </a:r>
            <a:r>
              <a:rPr lang="en-US" dirty="0" smtClean="0"/>
              <a:t>)</a:t>
            </a:r>
            <a:r>
              <a:rPr lang="en-US" baseline="30000" dirty="0" smtClean="0"/>
              <a:t>2</a:t>
            </a:r>
            <a:r>
              <a:rPr lang="en-US" dirty="0" smtClean="0"/>
              <a:t> with respect to </a:t>
            </a:r>
            <a:r>
              <a:rPr lang="el-GR" dirty="0" smtClean="0"/>
              <a:t>α</a:t>
            </a:r>
            <a:r>
              <a:rPr lang="en-US" dirty="0" smtClean="0"/>
              <a:t> and with respect to  </a:t>
            </a:r>
            <a:r>
              <a:rPr lang="el-GR" dirty="0" smtClean="0"/>
              <a:t>β</a:t>
            </a:r>
            <a:r>
              <a:rPr lang="en-US" dirty="0" smtClean="0"/>
              <a:t> and set both equations equal to 0</a:t>
            </a:r>
          </a:p>
          <a:p>
            <a:r>
              <a:rPr lang="en-US" dirty="0" smtClean="0"/>
              <a:t>The </a:t>
            </a:r>
            <a:r>
              <a:rPr lang="el-GR" dirty="0" smtClean="0"/>
              <a:t>α</a:t>
            </a:r>
            <a:r>
              <a:rPr lang="en-US" dirty="0" smtClean="0"/>
              <a:t> and </a:t>
            </a:r>
            <a:r>
              <a:rPr lang="el-GR" dirty="0" smtClean="0"/>
              <a:t>β</a:t>
            </a:r>
            <a:r>
              <a:rPr lang="en-US" dirty="0" smtClean="0"/>
              <a:t> that satisfy the least squares criterion are unique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354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SLR-</a:t>
            </a:r>
            <a:r>
              <a:rPr lang="en-US" dirty="0" err="1" smtClean="0"/>
              <a:t>Okun’s</a:t>
            </a:r>
            <a:r>
              <a:rPr lang="en-US" dirty="0" smtClean="0"/>
              <a:t>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Every 1% rise in unemployment causes GDP to fall about 2% below potential GDP(when all resources are fully utilized)</a:t>
            </a:r>
          </a:p>
          <a:p>
            <a:r>
              <a:rPr lang="en-US" dirty="0" smtClean="0"/>
              <a:t>Change in GDP is Y, Change in unemployment rate is X</a:t>
            </a:r>
          </a:p>
          <a:p>
            <a:r>
              <a:rPr lang="en-US" dirty="0" smtClean="0"/>
              <a:t>Following graph shows change in US GDP and US unemployment rate every quarter from 1947-2002, and fits a regression line through it</a:t>
            </a:r>
          </a:p>
          <a:p>
            <a:r>
              <a:rPr lang="en-US" dirty="0" smtClean="0"/>
              <a:t>Every quarter is a data point, so the sample size is 220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94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SLR-</a:t>
            </a:r>
            <a:r>
              <a:rPr lang="en-US" dirty="0" err="1" smtClean="0"/>
              <a:t>Okun’s</a:t>
            </a:r>
            <a:r>
              <a:rPr lang="en-US" dirty="0" smtClean="0"/>
              <a:t>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33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We can write </a:t>
            </a:r>
            <a:r>
              <a:rPr lang="en-US" dirty="0" err="1" smtClean="0"/>
              <a:t>Okun’s</a:t>
            </a:r>
            <a:r>
              <a:rPr lang="en-US" dirty="0" smtClean="0"/>
              <a:t> law as </a:t>
            </a:r>
            <a:r>
              <a:rPr lang="en-US" dirty="0" err="1" smtClean="0"/>
              <a:t>Ŷ</a:t>
            </a:r>
            <a:r>
              <a:rPr lang="en-US" baseline="-25000" dirty="0" err="1" smtClean="0"/>
              <a:t>i</a:t>
            </a:r>
            <a:r>
              <a:rPr lang="en-US" dirty="0" smtClean="0"/>
              <a:t>=0.03-2X</a:t>
            </a:r>
            <a:r>
              <a:rPr lang="en-US" baseline="-25000" dirty="0" smtClean="0"/>
              <a:t>i</a:t>
            </a:r>
            <a:r>
              <a:rPr lang="en-US" dirty="0" smtClean="0"/>
              <a:t> for the US</a:t>
            </a:r>
          </a:p>
          <a:p>
            <a:r>
              <a:rPr lang="en-US" dirty="0" smtClean="0"/>
              <a:t>0.03 here means that at full employment (when X=0), GDP increases by 3% a year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300" y="3733801"/>
            <a:ext cx="4712677" cy="2971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8851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Generalized Linear Models (GLM)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i</a:t>
            </a:r>
            <a:r>
              <a:rPr lang="en-US" baseline="30000" dirty="0" smtClean="0"/>
              <a:t>’s</a:t>
            </a:r>
            <a:r>
              <a:rPr lang="en-US" dirty="0" smtClean="0"/>
              <a:t> are independent, from the same type of distribution but DON’T have the same parameters</a:t>
            </a:r>
          </a:p>
          <a:p>
            <a:r>
              <a:rPr lang="en-US" dirty="0" smtClean="0"/>
              <a:t>Each Y</a:t>
            </a:r>
            <a:r>
              <a:rPr lang="en-US" baseline="-25000" dirty="0" smtClean="0"/>
              <a:t>i</a:t>
            </a:r>
            <a:r>
              <a:rPr lang="en-US" dirty="0" smtClean="0"/>
              <a:t> is from the exponential family of distributions</a:t>
            </a:r>
          </a:p>
          <a:p>
            <a:pPr lvl="0"/>
            <a:r>
              <a:rPr lang="el-GR" b="1" dirty="0">
                <a:solidFill>
                  <a:prstClr val="black"/>
                </a:solidFill>
              </a:rPr>
              <a:t>μ</a:t>
            </a:r>
            <a:r>
              <a:rPr lang="en-US" b="1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is the vector of means of the Y</a:t>
            </a:r>
            <a:r>
              <a:rPr lang="en-US" baseline="-25000" dirty="0">
                <a:solidFill>
                  <a:prstClr val="black"/>
                </a:solidFill>
              </a:rPr>
              <a:t>i</a:t>
            </a:r>
            <a:r>
              <a:rPr lang="en-US" baseline="30000" dirty="0">
                <a:solidFill>
                  <a:prstClr val="black"/>
                </a:solidFill>
              </a:rPr>
              <a:t>’s </a:t>
            </a:r>
            <a:r>
              <a:rPr lang="en-US" dirty="0">
                <a:solidFill>
                  <a:prstClr val="black"/>
                </a:solidFill>
              </a:rPr>
              <a:t>and has size n x </a:t>
            </a:r>
            <a:r>
              <a:rPr lang="en-US" dirty="0" smtClean="0">
                <a:solidFill>
                  <a:prstClr val="black"/>
                </a:solidFill>
              </a:rPr>
              <a:t>1</a:t>
            </a:r>
            <a:endParaRPr lang="en-US" dirty="0" smtClean="0"/>
          </a:p>
          <a:p>
            <a:r>
              <a:rPr lang="en-US" dirty="0" smtClean="0"/>
              <a:t>There is a function g(</a:t>
            </a:r>
            <a:r>
              <a:rPr lang="el-GR" b="1" dirty="0" smtClean="0"/>
              <a:t>μ</a:t>
            </a:r>
            <a:r>
              <a:rPr lang="en-US" dirty="0" smtClean="0"/>
              <a:t>) where </a:t>
            </a:r>
            <a:r>
              <a:rPr lang="el-GR" b="1" dirty="0" smtClean="0"/>
              <a:t>μ</a:t>
            </a:r>
            <a:r>
              <a:rPr lang="en-US" dirty="0" smtClean="0"/>
              <a:t> is a vector, g is invertible and g(</a:t>
            </a:r>
            <a:r>
              <a:rPr lang="el-GR" b="1" dirty="0" smtClean="0"/>
              <a:t>μ</a:t>
            </a:r>
            <a:r>
              <a:rPr lang="en-US" dirty="0" smtClean="0"/>
              <a:t>)=X</a:t>
            </a:r>
            <a:r>
              <a:rPr lang="el-GR" b="1" dirty="0" smtClean="0"/>
              <a:t>β</a:t>
            </a:r>
            <a:endParaRPr lang="en-US" b="1" dirty="0" smtClean="0"/>
          </a:p>
          <a:p>
            <a:r>
              <a:rPr lang="en-US" dirty="0" smtClean="0"/>
              <a:t>We use g to transform </a:t>
            </a:r>
            <a:r>
              <a:rPr lang="el-GR" b="1" dirty="0" smtClean="0"/>
              <a:t>μ</a:t>
            </a:r>
            <a:r>
              <a:rPr lang="en-US" b="1" dirty="0"/>
              <a:t> </a:t>
            </a:r>
            <a:r>
              <a:rPr lang="en-US" dirty="0" smtClean="0"/>
              <a:t>in such a way that we can estimate it using a linear combination of the explanatory variables</a:t>
            </a:r>
          </a:p>
          <a:p>
            <a:pPr lvl="0"/>
            <a:endParaRPr lang="en-US" b="1" dirty="0">
              <a:solidFill>
                <a:prstClr val="black"/>
              </a:solidFill>
            </a:endParaRPr>
          </a:p>
          <a:p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524939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769</Words>
  <Application>Microsoft Office PowerPoint</Application>
  <PresentationFormat>On-screen Show (4:3)</PresentationFormat>
  <Paragraphs>57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Generalized Linear Models (GLMs) and Their Applications</vt:lpstr>
      <vt:lpstr>Motivation for GLMs</vt:lpstr>
      <vt:lpstr>Random Variables</vt:lpstr>
      <vt:lpstr>Random Variables</vt:lpstr>
      <vt:lpstr>Simple Linear Regression (SLR)</vt:lpstr>
      <vt:lpstr>Least Squares</vt:lpstr>
      <vt:lpstr>Example of SLR-Okun’s Law</vt:lpstr>
      <vt:lpstr>Example of SLR-Okun’s Law</vt:lpstr>
      <vt:lpstr>Generalized Linear Models (GLM)</vt:lpstr>
      <vt:lpstr>Generalized Linear Models (GLM)</vt:lpstr>
      <vt:lpstr>Example of GLM- Binary Variables and Logistic Regression</vt:lpstr>
      <vt:lpstr>Example of GLM- Binary Variables and Logistic Regression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Generalized Linear Models and Their Applications</dc:title>
  <dc:creator>Ankur</dc:creator>
  <cp:lastModifiedBy>Ankur</cp:lastModifiedBy>
  <cp:revision>31</cp:revision>
  <dcterms:created xsi:type="dcterms:W3CDTF">2015-08-22T16:07:33Z</dcterms:created>
  <dcterms:modified xsi:type="dcterms:W3CDTF">2015-09-06T16:00:03Z</dcterms:modified>
</cp:coreProperties>
</file>