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5" r:id="rId4"/>
    <p:sldId id="258" r:id="rId5"/>
    <p:sldId id="259" r:id="rId6"/>
    <p:sldId id="267" r:id="rId7"/>
    <p:sldId id="260" r:id="rId8"/>
    <p:sldId id="266" r:id="rId9"/>
    <p:sldId id="261" r:id="rId10"/>
    <p:sldId id="262" r:id="rId11"/>
    <p:sldId id="263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29823-BBAB-304F-89B1-611905BE8E13}" type="datetimeFigureOut">
              <a:rPr lang="en-US" smtClean="0"/>
              <a:t>5/3/13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7C44B-A397-2D4D-86C2-457258999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another slide before with </a:t>
            </a:r>
            <a:r>
              <a:rPr lang="en-US" dirty="0" err="1" smtClean="0"/>
              <a:t>NxN</a:t>
            </a:r>
            <a:r>
              <a:rPr lang="en-US" dirty="0" smtClean="0"/>
              <a:t> Discrete FT, </a:t>
            </a:r>
            <a:r>
              <a:rPr lang="en-US" dirty="0" err="1" smtClean="0"/>
              <a:t>invertibility</a:t>
            </a:r>
            <a:r>
              <a:rPr lang="en-US" dirty="0" smtClean="0"/>
              <a:t>,</a:t>
            </a:r>
            <a:r>
              <a:rPr lang="en-US" baseline="0" dirty="0" smtClean="0"/>
              <a:t> now it’s </a:t>
            </a:r>
            <a:r>
              <a:rPr lang="en-US" baseline="0" dirty="0" err="1" smtClean="0"/>
              <a:t>mxn</a:t>
            </a:r>
            <a:r>
              <a:rPr lang="en-US" baseline="0" dirty="0" smtClean="0"/>
              <a:t> later </a:t>
            </a:r>
            <a:r>
              <a:rPr lang="en-US" baseline="0" dirty="0" err="1" smtClean="0"/>
              <a:t>youll</a:t>
            </a:r>
            <a:r>
              <a:rPr lang="en-US" baseline="0" dirty="0" smtClean="0"/>
              <a:t> see you can’t just invert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7C44B-A397-2D4D-86C2-457258999C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21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another slide before with </a:t>
            </a:r>
            <a:r>
              <a:rPr lang="en-US" dirty="0" err="1" smtClean="0"/>
              <a:t>NxN</a:t>
            </a:r>
            <a:r>
              <a:rPr lang="en-US" dirty="0" smtClean="0"/>
              <a:t> Discrete FT, </a:t>
            </a:r>
            <a:r>
              <a:rPr lang="en-US" dirty="0" err="1" smtClean="0"/>
              <a:t>invertibility</a:t>
            </a:r>
            <a:r>
              <a:rPr lang="en-US" dirty="0" smtClean="0"/>
              <a:t>,</a:t>
            </a:r>
            <a:r>
              <a:rPr lang="en-US" baseline="0" dirty="0" smtClean="0"/>
              <a:t> now it’s </a:t>
            </a:r>
            <a:r>
              <a:rPr lang="en-US" baseline="0" dirty="0" err="1" smtClean="0"/>
              <a:t>mxn</a:t>
            </a:r>
            <a:r>
              <a:rPr lang="en-US" baseline="0" dirty="0" smtClean="0"/>
              <a:t> later </a:t>
            </a:r>
            <a:r>
              <a:rPr lang="en-US" baseline="0" dirty="0" err="1" smtClean="0"/>
              <a:t>youll</a:t>
            </a:r>
            <a:r>
              <a:rPr lang="en-US" baseline="0" dirty="0" smtClean="0"/>
              <a:t> see you can’t just invert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7C44B-A397-2D4D-86C2-457258999C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21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Random rows</a:t>
            </a:r>
            <a:r>
              <a:rPr lang="en-US" baseline="0" dirty="0" smtClean="0"/>
              <a:t> of the</a:t>
            </a:r>
            <a:r>
              <a:rPr lang="en-US" dirty="0" smtClean="0"/>
              <a:t> </a:t>
            </a:r>
            <a:r>
              <a:rPr lang="en-US" dirty="0" err="1" smtClean="0"/>
              <a:t>fourier</a:t>
            </a:r>
            <a:r>
              <a:rPr lang="en-US" dirty="0" smtClean="0"/>
              <a:t> is RIP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7C44B-A397-2D4D-86C2-457258999C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7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5/3/13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7345" y="2819399"/>
            <a:ext cx="8571716" cy="3246891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Alissa M. </a:t>
            </a:r>
            <a:r>
              <a:rPr lang="en-US" sz="2000" dirty="0" smtClean="0"/>
              <a:t>Stafford</a:t>
            </a:r>
          </a:p>
          <a:p>
            <a:endParaRPr lang="en-US" sz="2000" dirty="0" smtClean="0"/>
          </a:p>
          <a:p>
            <a:r>
              <a:rPr lang="en-US" sz="2000" dirty="0"/>
              <a:t>Mentor: Alex </a:t>
            </a:r>
            <a:r>
              <a:rPr lang="en-US" sz="2000" dirty="0" err="1" smtClean="0"/>
              <a:t>Cloninger</a:t>
            </a:r>
            <a:endParaRPr lang="en-US" sz="2000" dirty="0"/>
          </a:p>
          <a:p>
            <a:r>
              <a:rPr lang="en-US" sz="2000" dirty="0" smtClean="0"/>
              <a:t>Directed Reading Project</a:t>
            </a:r>
          </a:p>
          <a:p>
            <a:r>
              <a:rPr lang="en-US" sz="2000" dirty="0" smtClean="0"/>
              <a:t>May 3, 2013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Compressive Sensing &amp;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8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Measurements?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061808"/>
            <a:ext cx="8503920" cy="2667550"/>
          </a:xfrm>
        </p:spPr>
        <p:txBody>
          <a:bodyPr>
            <a:noAutofit/>
          </a:bodyPr>
          <a:lstStyle/>
          <a:p>
            <a:r>
              <a:rPr lang="en-US" sz="5000" dirty="0" err="1" smtClean="0"/>
              <a:t>Φ</a:t>
            </a:r>
            <a:r>
              <a:rPr lang="en-US" sz="5000" dirty="0" smtClean="0"/>
              <a:t> is </a:t>
            </a:r>
            <a:r>
              <a:rPr lang="en-US" sz="5000" dirty="0" err="1" smtClean="0"/>
              <a:t>MxN</a:t>
            </a:r>
            <a:endParaRPr lang="en-US" sz="5000" dirty="0"/>
          </a:p>
          <a:p>
            <a:r>
              <a:rPr lang="en-US" sz="5000" dirty="0" smtClean="0"/>
              <a:t>When </a:t>
            </a:r>
            <a:r>
              <a:rPr lang="en-US" sz="5000" dirty="0" err="1" smtClean="0"/>
              <a:t>Φ</a:t>
            </a:r>
            <a:r>
              <a:rPr lang="en-US" sz="5000" dirty="0" smtClean="0"/>
              <a:t> satisfies RIP of order 2K with </a:t>
            </a:r>
            <a:r>
              <a:rPr lang="en-US" sz="5000" dirty="0" err="1" smtClean="0"/>
              <a:t>δ</a:t>
            </a:r>
            <a:r>
              <a:rPr lang="en-US" sz="5000" dirty="0" smtClean="0"/>
              <a:t>&lt;</a:t>
            </a:r>
            <a:r>
              <a:rPr lang="en-US" sz="5000" dirty="0" err="1" smtClean="0"/>
              <a:t>sqrt</a:t>
            </a:r>
            <a:r>
              <a:rPr lang="en-US" sz="5000" dirty="0" smtClean="0"/>
              <a:t>(2)-1,</a:t>
            </a:r>
          </a:p>
          <a:p>
            <a:pPr marL="0" indent="0" algn="ctr">
              <a:buNone/>
            </a:pPr>
            <a:r>
              <a:rPr lang="en-US" sz="5000" dirty="0" err="1" smtClean="0"/>
              <a:t>M≥CK</a:t>
            </a:r>
            <a:r>
              <a:rPr lang="en-US" sz="5000" dirty="0" err="1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5000" dirty="0" err="1" smtClean="0"/>
              <a:t>log</a:t>
            </a:r>
            <a:r>
              <a:rPr lang="en-US" sz="5000" dirty="0" smtClean="0"/>
              <a:t>(N/K)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65873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Image of the Brain Recovered?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3487"/>
            <a:ext cx="8503920" cy="1447609"/>
          </a:xfrm>
        </p:spPr>
        <p:txBody>
          <a:bodyPr>
            <a:normAutofit/>
          </a:bodyPr>
          <a:lstStyle/>
          <a:p>
            <a:r>
              <a:rPr lang="en-US" dirty="0" err="1" smtClean="0"/>
              <a:t>Φ</a:t>
            </a:r>
            <a:r>
              <a:rPr lang="en-US" dirty="0" smtClean="0"/>
              <a:t> is </a:t>
            </a:r>
            <a:r>
              <a:rPr lang="en-US" dirty="0" err="1" smtClean="0"/>
              <a:t>MxN</a:t>
            </a:r>
            <a:r>
              <a:rPr lang="en-US" dirty="0" smtClean="0"/>
              <a:t>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>
                <a:ea typeface="Wingdings"/>
                <a:cs typeface="Wingdings"/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not invertible</a:t>
            </a:r>
          </a:p>
          <a:p>
            <a:r>
              <a:rPr lang="en-US" dirty="0" smtClean="0">
                <a:sym typeface="Wingdings"/>
              </a:rPr>
              <a:t>Finding x is an optimization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3-05-02 at 12.44.13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2"/>
          <a:stretch/>
        </p:blipFill>
        <p:spPr>
          <a:xfrm>
            <a:off x="2623313" y="2514572"/>
            <a:ext cx="3865244" cy="9144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32232" y="3412260"/>
            <a:ext cx="8503920" cy="27542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ym typeface="Wingdings"/>
              </a:rPr>
              <a:t>w</a:t>
            </a:r>
            <a:r>
              <a:rPr lang="en-US" dirty="0" smtClean="0">
                <a:sym typeface="Wingdings"/>
              </a:rPr>
              <a:t>here z is in β(y)</a:t>
            </a:r>
          </a:p>
          <a:p>
            <a:r>
              <a:rPr lang="en-US" dirty="0" smtClean="0">
                <a:sym typeface="Wingdings"/>
              </a:rPr>
              <a:t>Finds the sparsest x that is consistent with y</a:t>
            </a:r>
          </a:p>
          <a:p>
            <a:r>
              <a:rPr lang="en-US" dirty="0" smtClean="0">
                <a:sym typeface="Wingdings"/>
              </a:rPr>
              <a:t>But 0-norm is </a:t>
            </a:r>
            <a:r>
              <a:rPr lang="en-US" dirty="0" err="1" smtClean="0">
                <a:sym typeface="Wingdings"/>
              </a:rPr>
              <a:t>nonconvex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>
                <a:ea typeface="Wingdings"/>
                <a:cs typeface="Wingdings"/>
                <a:sym typeface="Wingdings"/>
              </a:rPr>
              <a:t> difficult to solve</a:t>
            </a:r>
          </a:p>
          <a:p>
            <a:r>
              <a:rPr lang="en-US" dirty="0" smtClean="0">
                <a:ea typeface="Wingdings"/>
                <a:cs typeface="Wingdings"/>
                <a:sym typeface="Wingdings"/>
              </a:rPr>
              <a:t>1-norm is convex</a:t>
            </a:r>
            <a:endParaRPr lang="en-US" dirty="0" smtClean="0">
              <a:sym typeface="Wingdings"/>
            </a:endParaRPr>
          </a:p>
          <a:p>
            <a:pPr marL="0" indent="0">
              <a:buFont typeface="Wingdings 2"/>
              <a:buNone/>
            </a:pPr>
            <a:endParaRPr lang="en-US" dirty="0"/>
          </a:p>
        </p:txBody>
      </p:sp>
      <p:pic>
        <p:nvPicPr>
          <p:cNvPr id="6" name="Picture 5" descr="Screen Shot 2013-05-02 at 12.49.3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830" y="5401010"/>
            <a:ext cx="374072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51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Take-Homes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500" dirty="0" smtClean="0"/>
              <a:t>Compressive sensing is signal processing, only with a limited amount of measurements</a:t>
            </a:r>
          </a:p>
          <a:p>
            <a:r>
              <a:rPr lang="en-US" sz="4500" dirty="0" smtClean="0"/>
              <a:t>y=</a:t>
            </a:r>
            <a:r>
              <a:rPr lang="en-US" sz="4500" dirty="0" err="1" smtClean="0"/>
              <a:t>Φx</a:t>
            </a:r>
            <a:r>
              <a:rPr lang="en-US" sz="4500" dirty="0" smtClean="0"/>
              <a:t>, where </a:t>
            </a:r>
            <a:r>
              <a:rPr lang="en-US" sz="4500" dirty="0" err="1" smtClean="0"/>
              <a:t>Φ</a:t>
            </a:r>
            <a:r>
              <a:rPr lang="en-US" sz="4500" dirty="0" smtClean="0"/>
              <a:t> is </a:t>
            </a:r>
            <a:r>
              <a:rPr lang="en-US" sz="4500" dirty="0" err="1" smtClean="0"/>
              <a:t>MxN</a:t>
            </a:r>
            <a:r>
              <a:rPr lang="en-US" sz="4500" dirty="0" smtClean="0"/>
              <a:t> and satisfies RIP</a:t>
            </a:r>
          </a:p>
          <a:p>
            <a:r>
              <a:rPr lang="en-US" sz="4500" dirty="0" err="1" smtClean="0"/>
              <a:t>M</a:t>
            </a:r>
            <a:r>
              <a:rPr lang="en-US" sz="4500" dirty="0" err="1"/>
              <a:t>≥CK</a:t>
            </a:r>
            <a:r>
              <a:rPr lang="en-US" sz="4500" dirty="0" err="1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4500" dirty="0" err="1"/>
              <a:t>log</a:t>
            </a:r>
            <a:r>
              <a:rPr lang="en-US" sz="4500" dirty="0"/>
              <a:t>(N/K</a:t>
            </a:r>
            <a:r>
              <a:rPr lang="en-US" sz="4500" dirty="0" smtClean="0"/>
              <a:t>)</a:t>
            </a:r>
          </a:p>
          <a:p>
            <a:r>
              <a:rPr lang="en-US" sz="4500" dirty="0" smtClean="0"/>
              <a:t>Use the 1-norm to find the sparsest x</a:t>
            </a:r>
            <a:endParaRPr lang="en-US" sz="4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7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Baraniuk</a:t>
            </a:r>
            <a:r>
              <a:rPr lang="en-US" dirty="0"/>
              <a:t>, Richard, Mark Davenport, Marco Duarte, </a:t>
            </a:r>
            <a:r>
              <a:rPr lang="en-US" dirty="0" err="1"/>
              <a:t>Chinmay</a:t>
            </a:r>
            <a:r>
              <a:rPr lang="en-US" dirty="0"/>
              <a:t> </a:t>
            </a:r>
            <a:r>
              <a:rPr lang="en-US" dirty="0" err="1"/>
              <a:t>Hegde</a:t>
            </a:r>
            <a:r>
              <a:rPr lang="en-US" dirty="0"/>
              <a:t>, Jason </a:t>
            </a:r>
            <a:r>
              <a:rPr lang="en-US" dirty="0" err="1"/>
              <a:t>Laska</a:t>
            </a:r>
            <a:r>
              <a:rPr lang="en-US" dirty="0"/>
              <a:t>, Mona Sheikh, and </a:t>
            </a:r>
            <a:r>
              <a:rPr lang="en-US" dirty="0" err="1"/>
              <a:t>Wotao</a:t>
            </a:r>
            <a:r>
              <a:rPr lang="en-US" dirty="0"/>
              <a:t> Yin. </a:t>
            </a:r>
            <a:r>
              <a:rPr lang="en-US" i="1" dirty="0"/>
              <a:t>An Introduction to Compressive Sensing</a:t>
            </a:r>
            <a:r>
              <a:rPr lang="en-US" dirty="0"/>
              <a:t>. Houston: </a:t>
            </a:r>
            <a:r>
              <a:rPr lang="en-US" dirty="0" err="1"/>
              <a:t>Connexions</a:t>
            </a:r>
            <a:r>
              <a:rPr lang="en-US" dirty="0"/>
              <a:t>, 2011. Print.</a:t>
            </a:r>
          </a:p>
          <a:p>
            <a:r>
              <a:rPr lang="en-US" dirty="0"/>
              <a:t>Kendall, James. "2010S JEB1433 Medical Imaging." </a:t>
            </a:r>
            <a:r>
              <a:rPr lang="en-US" i="1" dirty="0" err="1"/>
              <a:t>wikipedia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3 May 2010. Web. 30 Apr. 2013. &lt;</a:t>
            </a:r>
            <a:r>
              <a:rPr lang="en-US" dirty="0" err="1"/>
              <a:t>wiki.math.toronto.edu</a:t>
            </a:r>
            <a:r>
              <a:rPr lang="en-US" dirty="0"/>
              <a:t>/</a:t>
            </a:r>
            <a:r>
              <a:rPr lang="en-US" dirty="0" err="1"/>
              <a:t>TorontoMathWiki</a:t>
            </a:r>
            <a:r>
              <a:rPr lang="en-US" dirty="0"/>
              <a:t>/</a:t>
            </a:r>
            <a:r>
              <a:rPr lang="en-US" dirty="0" err="1"/>
              <a:t>index.php</a:t>
            </a:r>
            <a:r>
              <a:rPr lang="en-US" dirty="0"/>
              <a:t>/2010S_JEB1433_Medical_Imaging&gt;.</a:t>
            </a:r>
          </a:p>
        </p:txBody>
      </p:sp>
    </p:spTree>
    <p:extLst>
      <p:ext uri="{BB962C8B-B14F-4D97-AF65-F5344CB8AC3E}">
        <p14:creationId xmlns:p14="http://schemas.microsoft.com/office/powerpoint/2010/main" val="114028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Compressive Sensing?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Signal Processing: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Acquiring measurements of a </a:t>
            </a:r>
            <a:r>
              <a:rPr lang="en-US" u="sng" dirty="0" smtClean="0"/>
              <a:t>signal</a:t>
            </a:r>
            <a:r>
              <a:rPr lang="en-US" dirty="0" smtClean="0"/>
              <a:t> and using 	these measures to recover the </a:t>
            </a:r>
            <a:r>
              <a:rPr lang="en-US" u="sng" dirty="0" smtClean="0"/>
              <a:t>signal</a:t>
            </a:r>
            <a:endParaRPr lang="en-US" dirty="0" smtClean="0"/>
          </a:p>
          <a:p>
            <a:endParaRPr lang="en-US" u="sng" dirty="0"/>
          </a:p>
          <a:p>
            <a:r>
              <a:rPr lang="en-US" dirty="0" smtClean="0"/>
              <a:t>Compressive Sensing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Acquiring a limited number of measurements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7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Compressive Sensing?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Signal Processing: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Acquiring measurements of the </a:t>
            </a:r>
            <a:r>
              <a:rPr lang="en-US" u="sng" dirty="0" smtClean="0"/>
              <a:t>brain</a:t>
            </a:r>
            <a:r>
              <a:rPr lang="en-US" dirty="0" smtClean="0"/>
              <a:t> and using 	these measures to recover an </a:t>
            </a:r>
            <a:r>
              <a:rPr lang="en-US" u="sng" dirty="0" smtClean="0"/>
              <a:t>image of the brain</a:t>
            </a:r>
            <a:endParaRPr lang="en-US" dirty="0" smtClean="0"/>
          </a:p>
          <a:p>
            <a:endParaRPr lang="en-US" u="sng" dirty="0"/>
          </a:p>
          <a:p>
            <a:r>
              <a:rPr lang="en-US" dirty="0" smtClean="0"/>
              <a:t>Compressive Sensing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Acquiring a limited number of measurements of 	the </a:t>
            </a:r>
            <a:r>
              <a:rPr lang="en-US" u="sng" dirty="0" smtClean="0"/>
              <a:t>brain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44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Difference?</a:t>
            </a:r>
            <a:endParaRPr lang="en-US" dirty="0"/>
          </a:p>
        </p:txBody>
      </p:sp>
      <p:pic>
        <p:nvPicPr>
          <p:cNvPr id="13" name="Content Placeholder 12" descr="Screen Shot 2013-05-01 at 10.46.14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" r="2326"/>
          <a:stretch>
            <a:fillRect/>
          </a:stretch>
        </p:blipFill>
        <p:spPr>
          <a:xfrm>
            <a:off x="335170" y="1555432"/>
            <a:ext cx="4038600" cy="4681728"/>
          </a:xfrm>
        </p:spPr>
      </p:pic>
      <p:pic>
        <p:nvPicPr>
          <p:cNvPr id="12" name="Content Placeholder 11" descr="Screen Shot 2013-05-01 at 10.45.14 PM.pn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2" r="2312"/>
          <a:stretch>
            <a:fillRect/>
          </a:stretch>
        </p:blipFill>
        <p:spPr>
          <a:xfrm>
            <a:off x="4764134" y="1538720"/>
            <a:ext cx="4038600" cy="4681728"/>
          </a:xfrm>
        </p:spPr>
      </p:pic>
      <p:sp>
        <p:nvSpPr>
          <p:cNvPr id="15" name="TextBox 14"/>
          <p:cNvSpPr txBox="1"/>
          <p:nvPr/>
        </p:nvSpPr>
        <p:spPr>
          <a:xfrm>
            <a:off x="5146372" y="3409154"/>
            <a:ext cx="3191419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ORIGINAL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852" y="3129038"/>
            <a:ext cx="3905917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~1/2 measurements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0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Well, Where’s the Math?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32232" y="2022078"/>
            <a:ext cx="8503920" cy="16878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0000" dirty="0" smtClean="0"/>
              <a:t>Ax=b</a:t>
            </a:r>
          </a:p>
          <a:p>
            <a:pPr marL="0" indent="0" algn="ctr">
              <a:buNone/>
            </a:pPr>
            <a:endParaRPr lang="en-US" sz="5000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300833" y="1990649"/>
            <a:ext cx="8503920" cy="16878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/>
              <a:buNone/>
            </a:pPr>
            <a:r>
              <a:rPr lang="en-US" sz="10000" dirty="0"/>
              <a:t>y</a:t>
            </a:r>
            <a:r>
              <a:rPr lang="en-US" sz="10000" dirty="0" smtClean="0"/>
              <a:t>=</a:t>
            </a:r>
            <a:r>
              <a:rPr lang="en-US" sz="10000" dirty="0" err="1" smtClean="0"/>
              <a:t>Φx</a:t>
            </a:r>
            <a:endParaRPr lang="en-US" sz="10000" dirty="0"/>
          </a:p>
        </p:txBody>
      </p:sp>
      <p:sp>
        <p:nvSpPr>
          <p:cNvPr id="15" name="TextBox 14"/>
          <p:cNvSpPr txBox="1"/>
          <p:nvPr/>
        </p:nvSpPr>
        <p:spPr>
          <a:xfrm>
            <a:off x="517980" y="4545527"/>
            <a:ext cx="310787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measurements</a:t>
            </a:r>
            <a:endParaRPr lang="en-US" sz="3500" dirty="0"/>
          </a:p>
        </p:txBody>
      </p:sp>
      <p:sp>
        <p:nvSpPr>
          <p:cNvPr id="17" name="TextBox 16"/>
          <p:cNvSpPr txBox="1"/>
          <p:nvPr/>
        </p:nvSpPr>
        <p:spPr>
          <a:xfrm>
            <a:off x="3876489" y="5044770"/>
            <a:ext cx="267344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err="1"/>
              <a:t>N</a:t>
            </a:r>
            <a:r>
              <a:rPr lang="en-US" sz="3500" dirty="0" err="1" smtClean="0"/>
              <a:t>xN</a:t>
            </a:r>
            <a:r>
              <a:rPr lang="en-US" sz="3500" dirty="0" smtClean="0"/>
              <a:t> matrix</a:t>
            </a:r>
            <a:endParaRPr lang="en-US" sz="3500" dirty="0"/>
          </a:p>
        </p:txBody>
      </p:sp>
      <p:sp>
        <p:nvSpPr>
          <p:cNvPr id="18" name="TextBox 17"/>
          <p:cNvSpPr txBox="1"/>
          <p:nvPr/>
        </p:nvSpPr>
        <p:spPr>
          <a:xfrm>
            <a:off x="6804740" y="4482725"/>
            <a:ext cx="138267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brain</a:t>
            </a:r>
            <a:endParaRPr lang="en-US" sz="3500" dirty="0"/>
          </a:p>
        </p:txBody>
      </p:sp>
      <p:cxnSp>
        <p:nvCxnSpPr>
          <p:cNvPr id="20" name="Straight Arrow Connector 19"/>
          <p:cNvCxnSpPr>
            <a:stCxn id="15" idx="0"/>
          </p:cNvCxnSpPr>
          <p:nvPr/>
        </p:nvCxnSpPr>
        <p:spPr>
          <a:xfrm flipV="1">
            <a:off x="2071917" y="3709951"/>
            <a:ext cx="735195" cy="835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029409" y="3678522"/>
            <a:ext cx="133672" cy="11845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</p:cNvCxnSpPr>
          <p:nvPr/>
        </p:nvCxnSpPr>
        <p:spPr>
          <a:xfrm flipH="1" flipV="1">
            <a:off x="6316002" y="3476001"/>
            <a:ext cx="1180073" cy="10067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62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14" grpId="2" build="allAtOnce"/>
      <p:bldP spid="15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Well, Where’s the Math?</a:t>
            </a: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300833" y="1940513"/>
            <a:ext cx="8503920" cy="16878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/>
              <a:buNone/>
            </a:pPr>
            <a:r>
              <a:rPr lang="en-US" sz="10000" dirty="0"/>
              <a:t>y</a:t>
            </a:r>
            <a:r>
              <a:rPr lang="en-US" sz="10000" dirty="0" smtClean="0"/>
              <a:t>=</a:t>
            </a:r>
            <a:r>
              <a:rPr lang="en-US" sz="10000" dirty="0" err="1" smtClean="0"/>
              <a:t>Φx</a:t>
            </a:r>
            <a:endParaRPr lang="en-US" sz="10000" dirty="0"/>
          </a:p>
        </p:txBody>
      </p:sp>
      <p:sp>
        <p:nvSpPr>
          <p:cNvPr id="15" name="TextBox 14"/>
          <p:cNvSpPr txBox="1"/>
          <p:nvPr/>
        </p:nvSpPr>
        <p:spPr>
          <a:xfrm>
            <a:off x="517980" y="4545527"/>
            <a:ext cx="310787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measurements</a:t>
            </a:r>
            <a:endParaRPr lang="en-US" sz="3500" dirty="0"/>
          </a:p>
        </p:txBody>
      </p:sp>
      <p:sp>
        <p:nvSpPr>
          <p:cNvPr id="17" name="TextBox 16"/>
          <p:cNvSpPr txBox="1"/>
          <p:nvPr/>
        </p:nvSpPr>
        <p:spPr>
          <a:xfrm>
            <a:off x="3876489" y="5044770"/>
            <a:ext cx="267344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err="1" smtClean="0"/>
              <a:t>MxN</a:t>
            </a:r>
            <a:r>
              <a:rPr lang="en-US" sz="3500" dirty="0" smtClean="0"/>
              <a:t> matrix</a:t>
            </a:r>
            <a:endParaRPr lang="en-US" sz="3500" dirty="0"/>
          </a:p>
        </p:txBody>
      </p:sp>
      <p:sp>
        <p:nvSpPr>
          <p:cNvPr id="18" name="TextBox 17"/>
          <p:cNvSpPr txBox="1"/>
          <p:nvPr/>
        </p:nvSpPr>
        <p:spPr>
          <a:xfrm>
            <a:off x="6804740" y="4482725"/>
            <a:ext cx="138267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brain</a:t>
            </a:r>
            <a:endParaRPr lang="en-US" sz="3500" dirty="0"/>
          </a:p>
        </p:txBody>
      </p:sp>
      <p:cxnSp>
        <p:nvCxnSpPr>
          <p:cNvPr id="20" name="Straight Arrow Connector 19"/>
          <p:cNvCxnSpPr>
            <a:stCxn id="15" idx="0"/>
          </p:cNvCxnSpPr>
          <p:nvPr/>
        </p:nvCxnSpPr>
        <p:spPr>
          <a:xfrm flipV="1">
            <a:off x="2071917" y="3709951"/>
            <a:ext cx="735195" cy="835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029409" y="3678522"/>
            <a:ext cx="133672" cy="11845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8" idx="0"/>
          </p:cNvCxnSpPr>
          <p:nvPr/>
        </p:nvCxnSpPr>
        <p:spPr>
          <a:xfrm flipH="1" flipV="1">
            <a:off x="6316002" y="3476001"/>
            <a:ext cx="1180073" cy="10067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56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Everything Compressible?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1781838"/>
          </a:xfrm>
        </p:spPr>
        <p:txBody>
          <a:bodyPr/>
          <a:lstStyle/>
          <a:p>
            <a:r>
              <a:rPr lang="en-US" dirty="0" smtClean="0"/>
              <a:t>Sparse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>
                <a:ea typeface="Wingdings"/>
                <a:cs typeface="Wingdings"/>
                <a:sym typeface="Wingdings"/>
              </a:rPr>
              <a:t> Compressible</a:t>
            </a:r>
          </a:p>
          <a:p>
            <a:r>
              <a:rPr lang="en-US" dirty="0" smtClean="0"/>
              <a:t>K-Sparse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K non-zero coefficients</a:t>
            </a:r>
          </a:p>
        </p:txBody>
      </p:sp>
      <p:pic>
        <p:nvPicPr>
          <p:cNvPr id="4" name="Picture 3" descr="Screen Shot 2013-05-02 at 12.03.2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27" y="2440540"/>
            <a:ext cx="2996038" cy="36576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1752" y="3429859"/>
            <a:ext cx="8503920" cy="17818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Assume</a:t>
            </a:r>
            <a:r>
              <a:rPr lang="en-US" dirty="0" smtClean="0"/>
              <a:t> the brain is sparse</a:t>
            </a:r>
          </a:p>
        </p:txBody>
      </p:sp>
    </p:spTree>
    <p:extLst>
      <p:ext uri="{BB962C8B-B14F-4D97-AF65-F5344CB8AC3E}">
        <p14:creationId xmlns:p14="http://schemas.microsoft.com/office/powerpoint/2010/main" val="94613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More Assumptions?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22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/>
              <a:t>y=</a:t>
            </a:r>
            <a:r>
              <a:rPr lang="en-US" sz="8000" dirty="0" err="1" smtClean="0"/>
              <a:t>Φx</a:t>
            </a:r>
            <a:endParaRPr lang="en-US" sz="8000" dirty="0" smtClean="0"/>
          </a:p>
          <a:p>
            <a:r>
              <a:rPr lang="en-US" sz="4000" dirty="0" smtClean="0"/>
              <a:t>The measurements depend on </a:t>
            </a:r>
            <a:r>
              <a:rPr lang="en-US" sz="4000" dirty="0" err="1" smtClean="0"/>
              <a:t>Φ</a:t>
            </a:r>
            <a:endParaRPr lang="en-US" sz="4000" dirty="0" smtClean="0"/>
          </a:p>
          <a:p>
            <a:r>
              <a:rPr lang="en-US" sz="4000" dirty="0" smtClean="0"/>
              <a:t>What kind of </a:t>
            </a:r>
            <a:r>
              <a:rPr lang="en-US" sz="4000" dirty="0" err="1" smtClean="0"/>
              <a:t>Φ</a:t>
            </a:r>
            <a:r>
              <a:rPr lang="en-US" sz="4000" dirty="0" smtClean="0"/>
              <a:t> is needed so the measurements are an accurate representation of x?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5000" dirty="0"/>
          </a:p>
          <a:p>
            <a:pPr marL="0" indent="0" algn="ctr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51281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</a:t>
            </a:r>
            <a:r>
              <a:rPr lang="en-US" sz="3600" dirty="0" err="1" smtClean="0"/>
              <a:t>Φ</a:t>
            </a:r>
            <a:r>
              <a:rPr lang="en-US" sz="3600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10069"/>
            <a:ext cx="8503920" cy="1219472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Φ</a:t>
            </a:r>
            <a:r>
              <a:rPr lang="en-US" sz="3000" dirty="0" smtClean="0"/>
              <a:t> satisfies Restricted </a:t>
            </a:r>
            <a:r>
              <a:rPr lang="en-US" sz="3000" dirty="0" err="1" smtClean="0"/>
              <a:t>Isometry</a:t>
            </a:r>
            <a:r>
              <a:rPr lang="en-US" sz="3000" dirty="0" smtClean="0"/>
              <a:t> Property (RIP)</a:t>
            </a:r>
          </a:p>
          <a:p>
            <a:r>
              <a:rPr lang="en-US" sz="3000" dirty="0" smtClean="0"/>
              <a:t>For all x that are K sparse,</a:t>
            </a:r>
          </a:p>
        </p:txBody>
      </p:sp>
      <p:pic>
        <p:nvPicPr>
          <p:cNvPr id="4" name="Picture 3" descr="Screen Shot 2013-05-02 at 12.12.4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2462416"/>
            <a:ext cx="8259849" cy="768816"/>
          </a:xfrm>
          <a:prstGeom prst="rect">
            <a:avLst/>
          </a:prstGeom>
        </p:spPr>
      </p:pic>
      <p:pic>
        <p:nvPicPr>
          <p:cNvPr id="10" name="Picture 9" descr="Screen Shot 2013-05-02 at 12.59.0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961" y="4234560"/>
            <a:ext cx="6680200" cy="673100"/>
          </a:xfrm>
          <a:prstGeom prst="rect">
            <a:avLst/>
          </a:prstGeom>
        </p:spPr>
      </p:pic>
      <p:pic>
        <p:nvPicPr>
          <p:cNvPr id="11" name="Picture 10" descr="Screen Shot 2013-05-02 at 12.58.5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3415111"/>
            <a:ext cx="5511800" cy="774700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301752" y="5154557"/>
            <a:ext cx="8503920" cy="10621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/>
              <a:t>If </a:t>
            </a:r>
            <a:r>
              <a:rPr lang="en-US" sz="3000" dirty="0" err="1" smtClean="0"/>
              <a:t>δ</a:t>
            </a:r>
            <a:r>
              <a:rPr lang="en-US" sz="3000" dirty="0"/>
              <a:t> </a:t>
            </a:r>
            <a:r>
              <a:rPr lang="en-US" sz="3000" dirty="0" smtClean="0"/>
              <a:t>small, same logic implies no two completely different measurements will give same image</a:t>
            </a:r>
          </a:p>
        </p:txBody>
      </p:sp>
    </p:spTree>
    <p:extLst>
      <p:ext uri="{BB962C8B-B14F-4D97-AF65-F5344CB8AC3E}">
        <p14:creationId xmlns:p14="http://schemas.microsoft.com/office/powerpoint/2010/main" val="52404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2528</TotalTime>
  <Words>416</Words>
  <Application>Microsoft Macintosh PowerPoint</Application>
  <PresentationFormat>On-screen Show (4:3)</PresentationFormat>
  <Paragraphs>74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Compressive Sensing &amp; Applications</vt:lpstr>
      <vt:lpstr>What is Compressive Sensing?</vt:lpstr>
      <vt:lpstr>What is Compressive Sensing?</vt:lpstr>
      <vt:lpstr>What is the Difference?</vt:lpstr>
      <vt:lpstr>Well, Where’s the Math?</vt:lpstr>
      <vt:lpstr>Well, Where’s the Math?</vt:lpstr>
      <vt:lpstr>Is Everything Compressible?</vt:lpstr>
      <vt:lpstr>Any More Assumptions?</vt:lpstr>
      <vt:lpstr>What kind of Φ?</vt:lpstr>
      <vt:lpstr>How Many Measurements?</vt:lpstr>
      <vt:lpstr>How is Image of the Brain Recovered?</vt:lpstr>
      <vt:lpstr>Take-Homes</vt:lpstr>
      <vt:lpstr>References</vt:lpstr>
    </vt:vector>
  </TitlesOfParts>
  <Company>University of Maryland College Park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Compressive Sensing &amp; Applications</dc:title>
  <dc:creator>Alissa Stafford</dc:creator>
  <cp:lastModifiedBy>Alissa Stafford</cp:lastModifiedBy>
  <cp:revision>28</cp:revision>
  <dcterms:created xsi:type="dcterms:W3CDTF">2013-05-02T02:18:41Z</dcterms:created>
  <dcterms:modified xsi:type="dcterms:W3CDTF">2013-05-03T22:15:19Z</dcterms:modified>
</cp:coreProperties>
</file>